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slideLayouts/slideLayout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  <p:sldMasterId id="2147483652" r:id="rId3"/>
    <p:sldMasterId id="2147483656" r:id="rId4"/>
    <p:sldMasterId id="2147483654" r:id="rId5"/>
    <p:sldMasterId id="2147483658" r:id="rId6"/>
  </p:sldMasterIdLst>
  <p:notesMasterIdLst>
    <p:notesMasterId r:id="rId123"/>
  </p:notesMasterIdLst>
  <p:sldIdLst>
    <p:sldId id="256" r:id="rId7"/>
    <p:sldId id="1481" r:id="rId8"/>
    <p:sldId id="271" r:id="rId9"/>
    <p:sldId id="1341" r:id="rId10"/>
    <p:sldId id="1496" r:id="rId11"/>
    <p:sldId id="1493" r:id="rId12"/>
    <p:sldId id="1488" r:id="rId13"/>
    <p:sldId id="1491" r:id="rId14"/>
    <p:sldId id="1489" r:id="rId15"/>
    <p:sldId id="1487" r:id="rId16"/>
    <p:sldId id="1490" r:id="rId17"/>
    <p:sldId id="1192" r:id="rId18"/>
    <p:sldId id="1202" r:id="rId19"/>
    <p:sldId id="1218" r:id="rId20"/>
    <p:sldId id="1221" r:id="rId21"/>
    <p:sldId id="1223" r:id="rId22"/>
    <p:sldId id="1222" r:id="rId23"/>
    <p:sldId id="1220" r:id="rId24"/>
    <p:sldId id="1219" r:id="rId25"/>
    <p:sldId id="1224" r:id="rId26"/>
    <p:sldId id="1215" r:id="rId27"/>
    <p:sldId id="1497" r:id="rId28"/>
    <p:sldId id="1482" r:id="rId29"/>
    <p:sldId id="1500" r:id="rId30"/>
    <p:sldId id="1499" r:id="rId31"/>
    <p:sldId id="1502" r:id="rId32"/>
    <p:sldId id="1503" r:id="rId33"/>
    <p:sldId id="1501" r:id="rId34"/>
    <p:sldId id="1504" r:id="rId35"/>
    <p:sldId id="1505" r:id="rId36"/>
    <p:sldId id="1498" r:id="rId37"/>
    <p:sldId id="1507" r:id="rId38"/>
    <p:sldId id="1506" r:id="rId39"/>
    <p:sldId id="1509" r:id="rId40"/>
    <p:sldId id="1508" r:id="rId41"/>
    <p:sldId id="1510" r:id="rId42"/>
    <p:sldId id="1512" r:id="rId43"/>
    <p:sldId id="1513" r:id="rId44"/>
    <p:sldId id="1514" r:id="rId45"/>
    <p:sldId id="1511" r:id="rId46"/>
    <p:sldId id="1515" r:id="rId47"/>
    <p:sldId id="1518" r:id="rId48"/>
    <p:sldId id="1517" r:id="rId49"/>
    <p:sldId id="1486" r:id="rId50"/>
    <p:sldId id="1519" r:id="rId51"/>
    <p:sldId id="1516" r:id="rId52"/>
    <p:sldId id="1520" r:id="rId53"/>
    <p:sldId id="1522" r:id="rId54"/>
    <p:sldId id="1521" r:id="rId55"/>
    <p:sldId id="1523" r:id="rId56"/>
    <p:sldId id="1524" r:id="rId57"/>
    <p:sldId id="1566" r:id="rId58"/>
    <p:sldId id="1483" r:id="rId59"/>
    <p:sldId id="1528" r:id="rId60"/>
    <p:sldId id="1529" r:id="rId61"/>
    <p:sldId id="1530" r:id="rId62"/>
    <p:sldId id="1527" r:id="rId63"/>
    <p:sldId id="1531" r:id="rId64"/>
    <p:sldId id="1532" r:id="rId65"/>
    <p:sldId id="1536" r:id="rId66"/>
    <p:sldId id="1537" r:id="rId67"/>
    <p:sldId id="1541" r:id="rId68"/>
    <p:sldId id="1542" r:id="rId69"/>
    <p:sldId id="1540" r:id="rId70"/>
    <p:sldId id="1545" r:id="rId71"/>
    <p:sldId id="1546" r:id="rId72"/>
    <p:sldId id="1543" r:id="rId73"/>
    <p:sldId id="1547" r:id="rId74"/>
    <p:sldId id="1565" r:id="rId75"/>
    <p:sldId id="1538" r:id="rId76"/>
    <p:sldId id="1526" r:id="rId77"/>
    <p:sldId id="1533" r:id="rId78"/>
    <p:sldId id="1534" r:id="rId79"/>
    <p:sldId id="1535" r:id="rId80"/>
    <p:sldId id="1552" r:id="rId81"/>
    <p:sldId id="1553" r:id="rId82"/>
    <p:sldId id="1494" r:id="rId83"/>
    <p:sldId id="1549" r:id="rId84"/>
    <p:sldId id="1551" r:id="rId85"/>
    <p:sldId id="1550" r:id="rId86"/>
    <p:sldId id="1555" r:id="rId87"/>
    <p:sldId id="1557" r:id="rId88"/>
    <p:sldId id="1556" r:id="rId89"/>
    <p:sldId id="1558" r:id="rId90"/>
    <p:sldId id="1554" r:id="rId91"/>
    <p:sldId id="1485" r:id="rId92"/>
    <p:sldId id="1492" r:id="rId93"/>
    <p:sldId id="1560" r:id="rId94"/>
    <p:sldId id="1564" r:id="rId95"/>
    <p:sldId id="1561" r:id="rId96"/>
    <p:sldId id="1562" r:id="rId97"/>
    <p:sldId id="1563" r:id="rId98"/>
    <p:sldId id="1548" r:id="rId99"/>
    <p:sldId id="1472" r:id="rId100"/>
    <p:sldId id="1495" r:id="rId101"/>
    <p:sldId id="1421" r:id="rId102"/>
    <p:sldId id="1226" r:id="rId103"/>
    <p:sldId id="1422" r:id="rId104"/>
    <p:sldId id="1567" r:id="rId105"/>
    <p:sldId id="1568" r:id="rId106"/>
    <p:sldId id="1570" r:id="rId107"/>
    <p:sldId id="1569" r:id="rId108"/>
    <p:sldId id="1572" r:id="rId109"/>
    <p:sldId id="1573" r:id="rId110"/>
    <p:sldId id="1574" r:id="rId111"/>
    <p:sldId id="1575" r:id="rId112"/>
    <p:sldId id="1571" r:id="rId113"/>
    <p:sldId id="1577" r:id="rId114"/>
    <p:sldId id="1576" r:id="rId115"/>
    <p:sldId id="1582" r:id="rId116"/>
    <p:sldId id="1579" r:id="rId117"/>
    <p:sldId id="1581" r:id="rId118"/>
    <p:sldId id="1580" r:id="rId119"/>
    <p:sldId id="1578" r:id="rId120"/>
    <p:sldId id="1583" r:id="rId121"/>
    <p:sldId id="260" r:id="rId122"/>
  </p:sldIdLst>
  <p:sldSz cx="12192000" cy="6858000"/>
  <p:notesSz cx="6858000" cy="9144000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F71D29F8-BA3B-4D6F-A915-11CFE50AE317}">
          <p14:sldIdLst>
            <p14:sldId id="256"/>
            <p14:sldId id="1481"/>
            <p14:sldId id="271"/>
            <p14:sldId id="1341"/>
            <p14:sldId id="1496"/>
            <p14:sldId id="1493"/>
            <p14:sldId id="1488"/>
            <p14:sldId id="1491"/>
            <p14:sldId id="1489"/>
            <p14:sldId id="1487"/>
            <p14:sldId id="1490"/>
            <p14:sldId id="1192"/>
            <p14:sldId id="1202"/>
            <p14:sldId id="1218"/>
            <p14:sldId id="1221"/>
            <p14:sldId id="1223"/>
            <p14:sldId id="1222"/>
            <p14:sldId id="1220"/>
            <p14:sldId id="1219"/>
            <p14:sldId id="1224"/>
            <p14:sldId id="1215"/>
            <p14:sldId id="1497"/>
            <p14:sldId id="1482"/>
            <p14:sldId id="1500"/>
            <p14:sldId id="1499"/>
            <p14:sldId id="1502"/>
            <p14:sldId id="1503"/>
            <p14:sldId id="1501"/>
            <p14:sldId id="1504"/>
            <p14:sldId id="1505"/>
            <p14:sldId id="1498"/>
            <p14:sldId id="1507"/>
            <p14:sldId id="1506"/>
            <p14:sldId id="1509"/>
            <p14:sldId id="1508"/>
            <p14:sldId id="1510"/>
            <p14:sldId id="1512"/>
            <p14:sldId id="1513"/>
            <p14:sldId id="1514"/>
            <p14:sldId id="1511"/>
            <p14:sldId id="1515"/>
            <p14:sldId id="1518"/>
            <p14:sldId id="1517"/>
            <p14:sldId id="1486"/>
            <p14:sldId id="1519"/>
            <p14:sldId id="1516"/>
            <p14:sldId id="1520"/>
            <p14:sldId id="1522"/>
            <p14:sldId id="1521"/>
            <p14:sldId id="1523"/>
            <p14:sldId id="1524"/>
            <p14:sldId id="1566"/>
            <p14:sldId id="1483"/>
            <p14:sldId id="1528"/>
            <p14:sldId id="1529"/>
            <p14:sldId id="1530"/>
            <p14:sldId id="1527"/>
            <p14:sldId id="1531"/>
            <p14:sldId id="1532"/>
            <p14:sldId id="1536"/>
            <p14:sldId id="1537"/>
            <p14:sldId id="1541"/>
            <p14:sldId id="1542"/>
            <p14:sldId id="1540"/>
            <p14:sldId id="1545"/>
            <p14:sldId id="1546"/>
            <p14:sldId id="1543"/>
            <p14:sldId id="1547"/>
            <p14:sldId id="1565"/>
            <p14:sldId id="1538"/>
            <p14:sldId id="1526"/>
            <p14:sldId id="1533"/>
            <p14:sldId id="1534"/>
            <p14:sldId id="1535"/>
            <p14:sldId id="1552"/>
            <p14:sldId id="1553"/>
            <p14:sldId id="1494"/>
            <p14:sldId id="1549"/>
            <p14:sldId id="1551"/>
            <p14:sldId id="1550"/>
            <p14:sldId id="1555"/>
            <p14:sldId id="1557"/>
            <p14:sldId id="1556"/>
            <p14:sldId id="1558"/>
            <p14:sldId id="1554"/>
            <p14:sldId id="1485"/>
            <p14:sldId id="1492"/>
            <p14:sldId id="1560"/>
            <p14:sldId id="1564"/>
            <p14:sldId id="1561"/>
            <p14:sldId id="1562"/>
            <p14:sldId id="1563"/>
            <p14:sldId id="1548"/>
            <p14:sldId id="1472"/>
            <p14:sldId id="1495"/>
            <p14:sldId id="1421"/>
            <p14:sldId id="1226"/>
            <p14:sldId id="1422"/>
            <p14:sldId id="1567"/>
            <p14:sldId id="1568"/>
            <p14:sldId id="1570"/>
            <p14:sldId id="1569"/>
            <p14:sldId id="1572"/>
            <p14:sldId id="1573"/>
            <p14:sldId id="1574"/>
            <p14:sldId id="1575"/>
            <p14:sldId id="1571"/>
            <p14:sldId id="1577"/>
            <p14:sldId id="1576"/>
            <p14:sldId id="1582"/>
            <p14:sldId id="1579"/>
            <p14:sldId id="1581"/>
            <p14:sldId id="1580"/>
            <p14:sldId id="1578"/>
            <p14:sldId id="1583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990000"/>
    <a:srgbClr val="C0191A"/>
    <a:srgbClr val="A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36" autoAdjust="0"/>
    <p:restoredTop sz="79736" autoAdjust="0"/>
  </p:normalViewPr>
  <p:slideViewPr>
    <p:cSldViewPr snapToGrid="0">
      <p:cViewPr varScale="1">
        <p:scale>
          <a:sx n="89" d="100"/>
          <a:sy n="89" d="100"/>
        </p:scale>
        <p:origin x="349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117" Type="http://schemas.openxmlformats.org/officeDocument/2006/relationships/slide" Target="slides/slide111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12" Type="http://schemas.openxmlformats.org/officeDocument/2006/relationships/slide" Target="slides/slide106.xml"/><Relationship Id="rId16" Type="http://schemas.openxmlformats.org/officeDocument/2006/relationships/slide" Target="slides/slide10.xml"/><Relationship Id="rId107" Type="http://schemas.openxmlformats.org/officeDocument/2006/relationships/slide" Target="slides/slide101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123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113" Type="http://schemas.openxmlformats.org/officeDocument/2006/relationships/slide" Target="slides/slide107.xml"/><Relationship Id="rId118" Type="http://schemas.openxmlformats.org/officeDocument/2006/relationships/slide" Target="slides/slide112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slide" Target="slides/slide97.xml"/><Relationship Id="rId108" Type="http://schemas.openxmlformats.org/officeDocument/2006/relationships/slide" Target="slides/slide102.xml"/><Relationship Id="rId124" Type="http://schemas.openxmlformats.org/officeDocument/2006/relationships/presProps" Target="presProps.xml"/><Relationship Id="rId54" Type="http://schemas.openxmlformats.org/officeDocument/2006/relationships/slide" Target="slides/slide48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49" Type="http://schemas.openxmlformats.org/officeDocument/2006/relationships/slide" Target="slides/slide43.xml"/><Relationship Id="rId114" Type="http://schemas.openxmlformats.org/officeDocument/2006/relationships/slide" Target="slides/slide108.xml"/><Relationship Id="rId119" Type="http://schemas.openxmlformats.org/officeDocument/2006/relationships/slide" Target="slides/slide113.xml"/><Relationship Id="rId44" Type="http://schemas.openxmlformats.org/officeDocument/2006/relationships/slide" Target="slides/slide38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slide" Target="slides/slide10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slide" Target="slides/slide98.xml"/><Relationship Id="rId120" Type="http://schemas.openxmlformats.org/officeDocument/2006/relationships/slide" Target="slides/slide114.xml"/><Relationship Id="rId125" Type="http://schemas.openxmlformats.org/officeDocument/2006/relationships/viewProps" Target="viewProps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openxmlformats.org/officeDocument/2006/relationships/slide" Target="slides/slide104.xml"/><Relationship Id="rId115" Type="http://schemas.openxmlformats.org/officeDocument/2006/relationships/slide" Target="slides/slide109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slide" Target="slides/slide99.xml"/><Relationship Id="rId126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121" Type="http://schemas.openxmlformats.org/officeDocument/2006/relationships/slide" Target="slides/slide11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116" Type="http://schemas.openxmlformats.org/officeDocument/2006/relationships/slide" Target="slides/slide11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62" Type="http://schemas.openxmlformats.org/officeDocument/2006/relationships/slide" Target="slides/slide56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111" Type="http://schemas.openxmlformats.org/officeDocument/2006/relationships/slide" Target="slides/slide105.xml"/><Relationship Id="rId15" Type="http://schemas.openxmlformats.org/officeDocument/2006/relationships/slide" Target="slides/slide9.xml"/><Relationship Id="rId36" Type="http://schemas.openxmlformats.org/officeDocument/2006/relationships/slide" Target="slides/slide30.xml"/><Relationship Id="rId57" Type="http://schemas.openxmlformats.org/officeDocument/2006/relationships/slide" Target="slides/slide51.xml"/><Relationship Id="rId106" Type="http://schemas.openxmlformats.org/officeDocument/2006/relationships/slide" Target="slides/slide100.xml"/><Relationship Id="rId127" Type="http://schemas.openxmlformats.org/officeDocument/2006/relationships/tableStyles" Target="tableStyle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52" Type="http://schemas.openxmlformats.org/officeDocument/2006/relationships/slide" Target="slides/slide46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122" Type="http://schemas.openxmlformats.org/officeDocument/2006/relationships/slide" Target="slides/slide11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3EB6A6-419B-43CC-8D99-12B88084D0EC}" type="datetimeFigureOut">
              <a:rPr lang="pt-BR" smtClean="0"/>
              <a:t>05/11/2024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BB1D69-7EAB-42BE-853C-E855C798A2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8194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B1D69-7EAB-42BE-853C-E855C798A28D}" type="slidenum">
              <a:rPr lang="pt-BR" smtClean="0"/>
              <a:t>105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7596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B1D69-7EAB-42BE-853C-E855C798A28D}" type="slidenum">
              <a:rPr lang="pt-BR" smtClean="0"/>
              <a:t>106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6768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B1D69-7EAB-42BE-853C-E855C798A28D}" type="slidenum">
              <a:rPr lang="pt-BR" smtClean="0"/>
              <a:t>107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1169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>
          <a:xfrm>
            <a:off x="2668588" y="3757613"/>
            <a:ext cx="7165975" cy="8397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96C173-38C7-4C2E-AE69-40ABAD54587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1111F64B-82AD-43FC-B6F8-78BFBA27E3C6}" type="datetimeFigureOut">
              <a:rPr lang="pt-BR"/>
              <a:pPr>
                <a:defRPr/>
              </a:pPr>
              <a:t>05/11/2024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C72BC3-C602-4FB7-8B97-42883DDC181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8C8D28F-CE58-4351-A205-35C4AA13C8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462E83E1-5417-44B0-BF57-D26AFF82926C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127500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>
          <a:xfrm>
            <a:off x="473075" y="1238250"/>
            <a:ext cx="11330997" cy="5118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22BAF8-E190-4951-B7F3-F62D63046811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B12AD736-55CC-413F-B55E-1CCD1359B76B}" type="datetimeFigureOut">
              <a:rPr lang="pt-BR"/>
              <a:pPr>
                <a:defRPr/>
              </a:pPr>
              <a:t>05/11/2024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17836F-B4C9-4812-90B7-8038CD91103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271F19A-CD3A-4015-AA17-06E85E71FB1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5AAAB948-7977-45A4-99D7-60E41D7ADB6C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67246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FDB762-3EB5-48D7-9CF3-D85C7C60E64F}" type="datetimeFigureOut">
              <a:rPr lang="pt-BR"/>
              <a:pPr>
                <a:defRPr/>
              </a:pPr>
              <a:t>05/11/2024</a:t>
            </a:fld>
            <a:endParaRPr lang="pt-BR"/>
          </a:p>
        </p:txBody>
      </p:sp>
      <p:sp>
        <p:nvSpPr>
          <p:cNvPr id="3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A89853-46D0-4C34-A10B-BC2B0517C9E2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89184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>
          <a:xfrm>
            <a:off x="473075" y="1238250"/>
            <a:ext cx="5622925" cy="5118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11" name="Espaço Reservado para Imagem 10"/>
          <p:cNvSpPr>
            <a:spLocks noGrp="1"/>
          </p:cNvSpPr>
          <p:nvPr>
            <p:ph type="pic" sz="quarter" idx="14"/>
          </p:nvPr>
        </p:nvSpPr>
        <p:spPr>
          <a:xfrm>
            <a:off x="6259513" y="1238250"/>
            <a:ext cx="5545137" cy="5118100"/>
          </a:xfrm>
          <a:prstGeom prst="rect">
            <a:avLst/>
          </a:prstGeom>
        </p:spPr>
        <p:txBody>
          <a:bodyPr/>
          <a:lstStyle/>
          <a:p>
            <a:pPr lvl="0"/>
            <a:endParaRPr lang="pt-BR" noProof="0"/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B03EB520-A1F7-4871-8CB2-517D58ED72B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E2CF4690-A2E5-466D-AAE7-5E3E94AAB84A}" type="datetimeFigureOut">
              <a:rPr lang="pt-BR"/>
              <a:pPr>
                <a:defRPr/>
              </a:pPr>
              <a:t>05/11/2024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E1829BDA-C4D6-4F01-AE7F-0DC787701C4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Número de Slide 5">
            <a:extLst>
              <a:ext uri="{FF2B5EF4-FFF2-40B4-BE49-F238E27FC236}">
                <a16:creationId xmlns:a16="http://schemas.microsoft.com/office/drawing/2014/main" id="{1E765073-A23C-4D76-9B72-A71A7DB2769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EB9C17BF-6BCE-4D89-BCA1-E86F50E912B6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65119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>
          <a:xfrm>
            <a:off x="473075" y="1238250"/>
            <a:ext cx="5622925" cy="5118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8" name="Espaço Reservado para Gráfico 7"/>
          <p:cNvSpPr>
            <a:spLocks noGrp="1"/>
          </p:cNvSpPr>
          <p:nvPr>
            <p:ph type="chart" sz="quarter" idx="14"/>
          </p:nvPr>
        </p:nvSpPr>
        <p:spPr>
          <a:xfrm>
            <a:off x="6243638" y="1238250"/>
            <a:ext cx="5561012" cy="5118100"/>
          </a:xfrm>
          <a:prstGeom prst="rect">
            <a:avLst/>
          </a:prstGeom>
        </p:spPr>
        <p:txBody>
          <a:bodyPr/>
          <a:lstStyle/>
          <a:p>
            <a:pPr lvl="0"/>
            <a:endParaRPr lang="pt-BR" noProof="0"/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6C8A90CB-01CC-492D-9F6D-9F366F236366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5729BA36-1007-4C03-975F-8E35DFECBD10}" type="datetimeFigureOut">
              <a:rPr lang="pt-BR"/>
              <a:pPr>
                <a:defRPr/>
              </a:pPr>
              <a:t>05/11/2024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D0050D98-6EA3-4456-BBC1-F8B21B89ED7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>
            <a:extLst>
              <a:ext uri="{FF2B5EF4-FFF2-40B4-BE49-F238E27FC236}">
                <a16:creationId xmlns:a16="http://schemas.microsoft.com/office/drawing/2014/main" id="{5D242E5C-5E2F-4A10-A807-B36C81B1747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504EB5BF-4DE0-4809-BBEB-B54B471B2D4B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069194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Imagem 9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870210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Gráfico 2"/>
          <p:cNvSpPr>
            <a:spLocks noGrp="1"/>
          </p:cNvSpPr>
          <p:nvPr>
            <p:ph type="chart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584781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Imagem 7">
            <a:extLst>
              <a:ext uri="{FF2B5EF4-FFF2-40B4-BE49-F238E27FC236}">
                <a16:creationId xmlns:a16="http://schemas.microsoft.com/office/drawing/2014/main" id="{E6BD97C2-786B-4CA3-90BF-6E51F7BC01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Espaço Reservado para Título 8">
            <a:extLst>
              <a:ext uri="{FF2B5EF4-FFF2-40B4-BE49-F238E27FC236}">
                <a16:creationId xmlns:a16="http://schemas.microsoft.com/office/drawing/2014/main" id="{05FC3188-F494-466F-BB85-A885197DFA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2252663"/>
            <a:ext cx="10515600" cy="132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título Mestre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</p:sldLayoutIdLst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Imagem 2">
            <a:extLst>
              <a:ext uri="{FF2B5EF4-FFF2-40B4-BE49-F238E27FC236}">
                <a16:creationId xmlns:a16="http://schemas.microsoft.com/office/drawing/2014/main" id="{43A3F744-0836-48E3-B1E1-42FA003BCC3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Espaço Reservado para Título 8">
            <a:extLst>
              <a:ext uri="{FF2B5EF4-FFF2-40B4-BE49-F238E27FC236}">
                <a16:creationId xmlns:a16="http://schemas.microsoft.com/office/drawing/2014/main" id="{03291F72-8ED0-4E51-80ED-A69BEBFF84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73075" y="290513"/>
            <a:ext cx="1133157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Digite aqui o seu texto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32" r:id="rId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Imagem 2">
            <a:extLst>
              <a:ext uri="{FF2B5EF4-FFF2-40B4-BE49-F238E27FC236}">
                <a16:creationId xmlns:a16="http://schemas.microsoft.com/office/drawing/2014/main" id="{B4D1AC79-8DD7-4029-9850-D71E97ABD1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Espaço Reservado para Título 8">
            <a:extLst>
              <a:ext uri="{FF2B5EF4-FFF2-40B4-BE49-F238E27FC236}">
                <a16:creationId xmlns:a16="http://schemas.microsoft.com/office/drawing/2014/main" id="{B3B9AFFD-CABE-43C8-B155-A9640793E0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73075" y="290513"/>
            <a:ext cx="1133157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Digite aqui o seu texto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Imagem 2">
            <a:extLst>
              <a:ext uri="{FF2B5EF4-FFF2-40B4-BE49-F238E27FC236}">
                <a16:creationId xmlns:a16="http://schemas.microsoft.com/office/drawing/2014/main" id="{1CC609FA-4844-4474-A278-4C5467F9BB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Espaço Reservado para Título 8">
            <a:extLst>
              <a:ext uri="{FF2B5EF4-FFF2-40B4-BE49-F238E27FC236}">
                <a16:creationId xmlns:a16="http://schemas.microsoft.com/office/drawing/2014/main" id="{CB533918-ECF7-41CA-B668-EF0542178D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73075" y="290513"/>
            <a:ext cx="1133157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Digite aqui o seu texto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Imagem 2">
            <a:extLst>
              <a:ext uri="{FF2B5EF4-FFF2-40B4-BE49-F238E27FC236}">
                <a16:creationId xmlns:a16="http://schemas.microsoft.com/office/drawing/2014/main" id="{C6CFA285-E6B3-4225-A3AD-0DBB1CDCBF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Espaço Reservado para Título 8">
            <a:extLst>
              <a:ext uri="{FF2B5EF4-FFF2-40B4-BE49-F238E27FC236}">
                <a16:creationId xmlns:a16="http://schemas.microsoft.com/office/drawing/2014/main" id="{539F5E23-75D4-48EF-AFA9-0D22007E4F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73075" y="290513"/>
            <a:ext cx="1133157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Digite aqui o seu texto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Imagem 2">
            <a:extLst>
              <a:ext uri="{FF2B5EF4-FFF2-40B4-BE49-F238E27FC236}">
                <a16:creationId xmlns:a16="http://schemas.microsoft.com/office/drawing/2014/main" id="{00BE1B07-4D60-4414-BBF7-47D987DDF4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Espaço Reservado para Título 8">
            <a:extLst>
              <a:ext uri="{FF2B5EF4-FFF2-40B4-BE49-F238E27FC236}">
                <a16:creationId xmlns:a16="http://schemas.microsoft.com/office/drawing/2014/main" id="{7B4490E8-A8B7-4520-9D10-9639860F1F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73075" y="290513"/>
            <a:ext cx="1133157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Digite aqui o seu texto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Relationship Id="rId9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youtube.com/watch?v=NZlIYr1slAk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rakratz@gmail.com" TargetMode="External"/><Relationship Id="rId2" Type="http://schemas.openxmlformats.org/officeDocument/2006/relationships/hyperlink" Target="http://lattes.cnpq.br/205321803932173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akratz/RedacaoIA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uWNAMefndc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awari.com.br/mineracao-de-dados-com-python-guia-pratico/?utm_source=blog&amp;utm_campaign=projeto+blog&amp;utm_medium=Minera%C3%A7%C3%A3o%20de%20dados%20com%20Python:%20Guia%20pr%C3%A1tico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Hv62qVGikjK29D01gRg_wHC-ai_v2HVz?usp=sharing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ço Reservado para Texto 1">
            <a:extLst>
              <a:ext uri="{FF2B5EF4-FFF2-40B4-BE49-F238E27FC236}">
                <a16:creationId xmlns:a16="http://schemas.microsoft.com/office/drawing/2014/main" id="{999C5B33-4ACD-42EA-B673-3265B3EE2972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2668588" y="4117975"/>
            <a:ext cx="7165975" cy="8397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pt-BR" altLang="pt-BR"/>
              <a:t>Professor Me. Ricardo de Andrade Kratz</a:t>
            </a:r>
          </a:p>
        </p:txBody>
      </p:sp>
      <p:sp>
        <p:nvSpPr>
          <p:cNvPr id="11267" name="Título 2">
            <a:extLst>
              <a:ext uri="{FF2B5EF4-FFF2-40B4-BE49-F238E27FC236}">
                <a16:creationId xmlns:a16="http://schemas.microsoft.com/office/drawing/2014/main" id="{C0B35A76-9F41-49CA-85EF-30A0A55191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2436813"/>
            <a:ext cx="10515600" cy="1325562"/>
          </a:xfrm>
        </p:spPr>
        <p:txBody>
          <a:bodyPr/>
          <a:lstStyle/>
          <a:p>
            <a:pPr eaLnBrk="1" hangingPunct="1"/>
            <a:r>
              <a:rPr lang="pt-BR" altLang="pt-BR" dirty="0"/>
              <a:t>Redação Técnica Inteligente: </a:t>
            </a:r>
            <a:br>
              <a:rPr lang="pt-BR" altLang="pt-BR" dirty="0"/>
            </a:br>
            <a:r>
              <a:rPr lang="pt-BR" altLang="pt-BR" dirty="0"/>
              <a:t>Utilizando IA para Documentação Eficiente.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8956617-5242-73FC-18A6-BC261257F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273" y="457200"/>
            <a:ext cx="9005454" cy="5943600"/>
          </a:xfrm>
          <a:prstGeom prst="rect">
            <a:avLst/>
          </a:prstGeom>
        </p:spPr>
      </p:pic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FAB57EED-BE45-3DB5-FFC3-E26759910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5028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49A84A0-4ABB-2AA3-173C-901F576CD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71"/>
            <a:ext cx="12192000" cy="677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9982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54EC8C3-60A3-95DB-945E-71F39C715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02" y="0"/>
            <a:ext cx="114111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89709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CC4D995-880B-C694-2AA6-82E7A85AA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02" y="0"/>
            <a:ext cx="114111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18060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0FC0B09-4E9A-6753-5013-834A06CCE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426" y="0"/>
            <a:ext cx="10119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0659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IPOG | Maceió AL">
            <a:extLst>
              <a:ext uri="{FF2B5EF4-FFF2-40B4-BE49-F238E27FC236}">
                <a16:creationId xmlns:a16="http://schemas.microsoft.com/office/drawing/2014/main" id="{82B91A43-3931-AAB5-4B92-FE012733D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79807E7-0736-1299-2447-150138538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426" y="0"/>
            <a:ext cx="10119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18984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B7A8FF7-D262-FC4B-565E-AEE36EE37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651891"/>
            <a:ext cx="11277600" cy="5554217"/>
          </a:xfrm>
          <a:prstGeom prst="rect">
            <a:avLst/>
          </a:prstGeom>
        </p:spPr>
      </p:pic>
      <p:pic>
        <p:nvPicPr>
          <p:cNvPr id="6" name="Picture 2" descr="IPOG | Maceió AL">
            <a:extLst>
              <a:ext uri="{FF2B5EF4-FFF2-40B4-BE49-F238E27FC236}">
                <a16:creationId xmlns:a16="http://schemas.microsoft.com/office/drawing/2014/main" id="{82B91A43-3931-AAB5-4B92-FE012733D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1249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IPOG | Maceió AL">
            <a:extLst>
              <a:ext uri="{FF2B5EF4-FFF2-40B4-BE49-F238E27FC236}">
                <a16:creationId xmlns:a16="http://schemas.microsoft.com/office/drawing/2014/main" id="{82B91A43-3931-AAB5-4B92-FE012733D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C64F639-51F0-6760-ADB1-79B96CA06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02" y="0"/>
            <a:ext cx="114111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8351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IPOG | Maceió AL">
            <a:extLst>
              <a:ext uri="{FF2B5EF4-FFF2-40B4-BE49-F238E27FC236}">
                <a16:creationId xmlns:a16="http://schemas.microsoft.com/office/drawing/2014/main" id="{82B91A43-3931-AAB5-4B92-FE012733D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880FF37-A568-3E55-CD73-CEBA110B2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02" y="0"/>
            <a:ext cx="114111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0264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0C435AE-3252-0149-9F11-B5C6525ACC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E4749E1-704F-E7FF-E386-44D4C2D19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ERRO</a:t>
            </a:r>
          </a:p>
        </p:txBody>
      </p:sp>
    </p:spTree>
    <p:extLst>
      <p:ext uri="{BB962C8B-B14F-4D97-AF65-F5344CB8AC3E}">
        <p14:creationId xmlns:p14="http://schemas.microsoft.com/office/powerpoint/2010/main" val="38983222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75238F1-E344-F37D-9FFA-9EE5DF849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426" y="0"/>
            <a:ext cx="10119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17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5A7FEBB-FCC3-1B34-69C8-53B62F965A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3757613"/>
            <a:ext cx="12274475" cy="839787"/>
          </a:xfrm>
        </p:spPr>
        <p:txBody>
          <a:bodyPr/>
          <a:lstStyle/>
          <a:p>
            <a:r>
              <a:rPr lang="pt-BR" dirty="0"/>
              <a:t>Mas, antes vamos entender com que estamos lidando...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6DAF263-4A1D-5E49-D2B6-7118FE31E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Nosso Objetivo é aplicação prática da IA</a:t>
            </a:r>
          </a:p>
        </p:txBody>
      </p:sp>
      <p:pic>
        <p:nvPicPr>
          <p:cNvPr id="1026" name="Picture 2" descr="Saiba mais sobre a Inteligência Artificial Generativa - Scansource">
            <a:extLst>
              <a:ext uri="{FF2B5EF4-FFF2-40B4-BE49-F238E27FC236}">
                <a16:creationId xmlns:a16="http://schemas.microsoft.com/office/drawing/2014/main" id="{DECEB62F-5F21-099A-5A96-D714E3F00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523" y="4597400"/>
            <a:ext cx="2855706" cy="19040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9241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F7B7064-53C5-2681-8068-03010E401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0"/>
            <a:ext cx="12192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77762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ED8F38F-8B60-91B1-9615-CE092558C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0"/>
            <a:ext cx="12192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5035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7329AB5-FF5E-25EC-754F-2EA6DE1D3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0"/>
            <a:ext cx="12192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653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46708F0-6D21-A6A5-E17B-125861D64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0"/>
            <a:ext cx="12192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5025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51A61CA6-3755-8C9E-EE3E-A7EF087B3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0"/>
            <a:ext cx="12192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99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11" name="Rectangle 4110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3" name="Oval 4112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FAEE76A-7BA2-12D3-9059-5BF4F5E8B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891652"/>
            <a:ext cx="4412021" cy="30307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eaLnBrk="1" hangingPunct="1"/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Agradeça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sua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IA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FB3121D-0B63-4BE8-88E6-258680F4E0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5791" y="4745317"/>
            <a:ext cx="4126272" cy="1375145"/>
          </a:xfrm>
        </p:spPr>
        <p:txBody>
          <a:bodyPr vert="horz" lIns="91440" tIns="45720" rIns="91440" bIns="45720" rtlCol="0">
            <a:normAutofit/>
          </a:bodyPr>
          <a:lstStyle/>
          <a:p>
            <a:pPr eaLnBrk="1" hangingPunct="1"/>
            <a:r>
              <a:rPr lang="en-US" sz="24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Um dia elas vão dominar o Mundo</a:t>
            </a:r>
          </a:p>
        </p:txBody>
      </p:sp>
      <p:pic>
        <p:nvPicPr>
          <p:cNvPr id="4098" name="Picture 2" descr="O Exterminador do Futuro - Filme 1984 - AdoroCinema">
            <a:extLst>
              <a:ext uri="{FF2B5EF4-FFF2-40B4-BE49-F238E27FC236}">
                <a16:creationId xmlns:a16="http://schemas.microsoft.com/office/drawing/2014/main" id="{C5991745-4771-335F-C78B-5EEB6A022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8083" y="457199"/>
            <a:ext cx="4144154" cy="589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60470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Imagem 3">
            <a:extLst>
              <a:ext uri="{FF2B5EF4-FFF2-40B4-BE49-F238E27FC236}">
                <a16:creationId xmlns:a16="http://schemas.microsoft.com/office/drawing/2014/main" id="{12D07281-0631-45E9-A62C-C7691B905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3" name="Rectangle 717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170" name="Picture 2" descr="Autoimagem: a ponta do iceberg? - Laços Psicanálise">
            <a:extLst>
              <a:ext uri="{FF2B5EF4-FFF2-40B4-BE49-F238E27FC236}">
                <a16:creationId xmlns:a16="http://schemas.microsoft.com/office/drawing/2014/main" id="{BFFC210F-6157-207C-77A2-AA65727587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7" b="11353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an ChatGPT Help Write Accessible Content? Opportunities and Caveats –  GrackleDocs">
            <a:extLst>
              <a:ext uri="{FF2B5EF4-FFF2-40B4-BE49-F238E27FC236}">
                <a16:creationId xmlns:a16="http://schemas.microsoft.com/office/drawing/2014/main" id="{8DA603BB-5CF8-F339-9EF0-651F5111E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416" y="542571"/>
            <a:ext cx="3107167" cy="913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C076E19A-585A-342F-FBA0-742C3D77212C}"/>
              </a:ext>
            </a:extLst>
          </p:cNvPr>
          <p:cNvGrpSpPr/>
          <p:nvPr/>
        </p:nvGrpSpPr>
        <p:grpSpPr>
          <a:xfrm>
            <a:off x="962283" y="846997"/>
            <a:ext cx="2619375" cy="1743075"/>
            <a:chOff x="4786313" y="2557463"/>
            <a:chExt cx="2619375" cy="1743075"/>
          </a:xfrm>
        </p:grpSpPr>
        <p:pic>
          <p:nvPicPr>
            <p:cNvPr id="7176" name="Picture 8" descr="4 imagens de famosos criadas por IA - Forbes">
              <a:extLst>
                <a:ext uri="{FF2B5EF4-FFF2-40B4-BE49-F238E27FC236}">
                  <a16:creationId xmlns:a16="http://schemas.microsoft.com/office/drawing/2014/main" id="{36E97413-5E25-8BD4-2FB1-57A4982002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6313" y="2557463"/>
              <a:ext cx="2619375" cy="1743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6" descr="MidJourney V5: Elevate Your Text-to-Image Prompting Experience!">
              <a:extLst>
                <a:ext uri="{FF2B5EF4-FFF2-40B4-BE49-F238E27FC236}">
                  <a16:creationId xmlns:a16="http://schemas.microsoft.com/office/drawing/2014/main" id="{DF84EA0B-2801-E2F7-E6ED-D58B4A5B7A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6770" y="3506993"/>
              <a:ext cx="958957" cy="639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36AD202D-D860-08DB-AA6B-BE40FCDB3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191" y="129191"/>
            <a:ext cx="1593701" cy="47811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D34D1B2C-920E-782B-066A-E755D1E940B1}"/>
              </a:ext>
            </a:extLst>
          </p:cNvPr>
          <p:cNvSpPr/>
          <p:nvPr/>
        </p:nvSpPr>
        <p:spPr>
          <a:xfrm>
            <a:off x="5744584" y="3937822"/>
            <a:ext cx="2338983" cy="221555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Inteligência Artificial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F82ED98-91FC-A4EC-0702-7652BE2BD8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712" y="269949"/>
            <a:ext cx="1562100" cy="304800"/>
          </a:xfrm>
          <a:prstGeom prst="rect">
            <a:avLst/>
          </a:prstGeom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B9987B4B-65C4-E5A2-1411-F9C5E41D0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383" y="1636265"/>
            <a:ext cx="1442365" cy="95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POG | Maceió AL">
            <a:extLst>
              <a:ext uri="{FF2B5EF4-FFF2-40B4-BE49-F238E27FC236}">
                <a16:creationId xmlns:a16="http://schemas.microsoft.com/office/drawing/2014/main" id="{8639AD5F-A1ED-A247-9E6F-B7BF07E90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7628" y="5811760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518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76E99F8-D171-9E4C-9F89-DA6C551D6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6693" y="1030406"/>
            <a:ext cx="8147713" cy="30812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Antes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vamos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conversar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um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pouco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sobre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IA</a:t>
            </a:r>
          </a:p>
        </p:txBody>
      </p:sp>
      <p:pic>
        <p:nvPicPr>
          <p:cNvPr id="9218" name="Picture 2" descr="Aprenda a Conversar">
            <a:extLst>
              <a:ext uri="{FF2B5EF4-FFF2-40B4-BE49-F238E27FC236}">
                <a16:creationId xmlns:a16="http://schemas.microsoft.com/office/drawing/2014/main" id="{B4E2281B-5825-95B7-15C5-7F65CDC82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238" y="3568849"/>
            <a:ext cx="4410621" cy="2558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2" descr="IPOG | Maceió AL">
            <a:extLst>
              <a:ext uri="{FF2B5EF4-FFF2-40B4-BE49-F238E27FC236}">
                <a16:creationId xmlns:a16="http://schemas.microsoft.com/office/drawing/2014/main" id="{7D2D35CB-F2D4-65C4-3CAA-AF2484D14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7628" y="5811760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37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45362FD-6B53-9E70-D209-1B61B330C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208" y="857251"/>
            <a:ext cx="4747280" cy="49614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eaLnBrk="1" hangingPunct="1"/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 que é </a:t>
            </a: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uma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IA?</a:t>
            </a:r>
            <a:b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Como </a:t>
            </a: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funciona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um IA? </a:t>
            </a:r>
            <a:b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Como a IA </a:t>
            </a: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pensa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?</a:t>
            </a:r>
            <a:b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Quem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programa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 IA?</a:t>
            </a:r>
            <a:b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Ela surge do nada?</a:t>
            </a:r>
            <a:b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Como se </a:t>
            </a: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cria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uma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IA?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ontorno de robô">
            <a:extLst>
              <a:ext uri="{FF2B5EF4-FFF2-40B4-BE49-F238E27FC236}">
                <a16:creationId xmlns:a16="http://schemas.microsoft.com/office/drawing/2014/main" id="{4DAC943B-DE0C-F4EA-4E72-F5159D427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1874" y="2108877"/>
            <a:ext cx="2654533" cy="2654533"/>
          </a:xfrm>
          <a:prstGeom prst="rect">
            <a:avLst/>
          </a:prstGeom>
        </p:spPr>
      </p:pic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FAB57EED-BE45-3DB5-FFC3-E26759910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61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Exibição de ângulo do circuito em formato de Brain">
            <a:extLst>
              <a:ext uri="{FF2B5EF4-FFF2-40B4-BE49-F238E27FC236}">
                <a16:creationId xmlns:a16="http://schemas.microsoft.com/office/drawing/2014/main" id="{13464540-A1F8-5B39-7C57-550B5DA03F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8964" b="391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34E9FD6-C71D-D614-454D-876B86649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8906"/>
            <a:ext cx="9792471" cy="20570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/>
            <a:r>
              <a:rPr lang="en-US" dirty="0" err="1">
                <a:solidFill>
                  <a:srgbClr val="FFFFFF"/>
                </a:solidFill>
              </a:rPr>
              <a:t>Inteligência</a:t>
            </a:r>
            <a:r>
              <a:rPr lang="en-US" dirty="0">
                <a:solidFill>
                  <a:srgbClr val="FFFFFF"/>
                </a:solidFill>
              </a:rPr>
              <a:t> Artificial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F35C32-1732-2495-F0DD-889B430FAA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98181" y="2624865"/>
            <a:ext cx="10344774" cy="3504223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marL="228600" indent="-228600" eaLnBrk="1" hangingPunct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IA, </a:t>
            </a:r>
            <a:r>
              <a:rPr lang="en-US" sz="2400" dirty="0" err="1">
                <a:solidFill>
                  <a:srgbClr val="FFFFFF"/>
                </a:solidFill>
              </a:rPr>
              <a:t>ou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Inteligência</a:t>
            </a:r>
            <a:r>
              <a:rPr lang="en-US" sz="2400" dirty="0">
                <a:solidFill>
                  <a:srgbClr val="FFFFFF"/>
                </a:solidFill>
              </a:rPr>
              <a:t> Artificial, </a:t>
            </a:r>
            <a:r>
              <a:rPr lang="en-US" sz="2400" dirty="0" err="1">
                <a:solidFill>
                  <a:srgbClr val="FFFFFF"/>
                </a:solidFill>
              </a:rPr>
              <a:t>refere</a:t>
            </a:r>
            <a:r>
              <a:rPr lang="en-US" sz="2400" dirty="0">
                <a:solidFill>
                  <a:srgbClr val="FFFFFF"/>
                </a:solidFill>
              </a:rPr>
              <a:t>-se à </a:t>
            </a:r>
            <a:r>
              <a:rPr lang="en-US" sz="2400" dirty="0" err="1">
                <a:solidFill>
                  <a:srgbClr val="FFFFFF"/>
                </a:solidFill>
              </a:rPr>
              <a:t>capacidade</a:t>
            </a:r>
            <a:r>
              <a:rPr lang="en-US" sz="2400" dirty="0">
                <a:solidFill>
                  <a:srgbClr val="FFFFFF"/>
                </a:solidFill>
              </a:rPr>
              <a:t> de </a:t>
            </a:r>
            <a:r>
              <a:rPr lang="en-US" sz="2400" dirty="0" err="1">
                <a:solidFill>
                  <a:srgbClr val="FFFFFF"/>
                </a:solidFill>
              </a:rPr>
              <a:t>uma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máquina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ou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sistema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computacional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realizar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tarefas</a:t>
            </a:r>
            <a:r>
              <a:rPr lang="en-US" sz="2400" dirty="0">
                <a:solidFill>
                  <a:srgbClr val="FFFFFF"/>
                </a:solidFill>
              </a:rPr>
              <a:t> que </a:t>
            </a:r>
            <a:r>
              <a:rPr lang="en-US" sz="2400" dirty="0" err="1">
                <a:solidFill>
                  <a:srgbClr val="FFFFFF"/>
                </a:solidFill>
              </a:rPr>
              <a:t>normalmente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requerem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inteligência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humana</a:t>
            </a:r>
            <a:r>
              <a:rPr lang="en-US" sz="2400" dirty="0">
                <a:solidFill>
                  <a:srgbClr val="FFFFFF"/>
                </a:solidFill>
              </a:rPr>
              <a:t>. </a:t>
            </a:r>
            <a:r>
              <a:rPr lang="en-US" sz="2400" dirty="0" err="1">
                <a:solidFill>
                  <a:srgbClr val="FFFFFF"/>
                </a:solidFill>
              </a:rPr>
              <a:t>Essas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tarefas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incluem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aprendizado</a:t>
            </a:r>
            <a:r>
              <a:rPr lang="en-US" sz="2400" dirty="0">
                <a:solidFill>
                  <a:srgbClr val="FFFFFF"/>
                </a:solidFill>
              </a:rPr>
              <a:t>, </a:t>
            </a:r>
            <a:r>
              <a:rPr lang="en-US" sz="2400" dirty="0" err="1">
                <a:solidFill>
                  <a:srgbClr val="FFFFFF"/>
                </a:solidFill>
              </a:rPr>
              <a:t>raciocínio</a:t>
            </a:r>
            <a:r>
              <a:rPr lang="en-US" sz="2400" dirty="0">
                <a:solidFill>
                  <a:srgbClr val="FFFFFF"/>
                </a:solidFill>
              </a:rPr>
              <a:t>, </a:t>
            </a:r>
            <a:r>
              <a:rPr lang="en-US" sz="2400" dirty="0" err="1">
                <a:solidFill>
                  <a:srgbClr val="FFFFFF"/>
                </a:solidFill>
              </a:rPr>
              <a:t>resolução</a:t>
            </a:r>
            <a:r>
              <a:rPr lang="en-US" sz="2400" dirty="0">
                <a:solidFill>
                  <a:srgbClr val="FFFFFF"/>
                </a:solidFill>
              </a:rPr>
              <a:t> de </a:t>
            </a:r>
            <a:r>
              <a:rPr lang="en-US" sz="2400" dirty="0" err="1">
                <a:solidFill>
                  <a:srgbClr val="FFFFFF"/>
                </a:solidFill>
              </a:rPr>
              <a:t>problemas</a:t>
            </a:r>
            <a:r>
              <a:rPr lang="en-US" sz="2400" dirty="0">
                <a:solidFill>
                  <a:srgbClr val="FFFFFF"/>
                </a:solidFill>
              </a:rPr>
              <a:t>, </a:t>
            </a:r>
            <a:r>
              <a:rPr lang="en-US" sz="2400" dirty="0" err="1">
                <a:solidFill>
                  <a:srgbClr val="FFFFFF"/>
                </a:solidFill>
              </a:rPr>
              <a:t>compreensão</a:t>
            </a:r>
            <a:r>
              <a:rPr lang="en-US" sz="2400" dirty="0">
                <a:solidFill>
                  <a:srgbClr val="FFFFFF"/>
                </a:solidFill>
              </a:rPr>
              <a:t> de </a:t>
            </a:r>
            <a:r>
              <a:rPr lang="en-US" sz="2400" dirty="0" err="1">
                <a:solidFill>
                  <a:srgbClr val="FFFFFF"/>
                </a:solidFill>
              </a:rPr>
              <a:t>linguagem</a:t>
            </a:r>
            <a:r>
              <a:rPr lang="en-US" sz="2400" dirty="0">
                <a:solidFill>
                  <a:srgbClr val="FFFFFF"/>
                </a:solidFill>
              </a:rPr>
              <a:t> natural e </a:t>
            </a:r>
            <a:r>
              <a:rPr lang="en-US" sz="2400" dirty="0" err="1">
                <a:solidFill>
                  <a:srgbClr val="FFFFFF"/>
                </a:solidFill>
              </a:rPr>
              <a:t>percepção</a:t>
            </a:r>
            <a:r>
              <a:rPr lang="en-US" sz="2400" dirty="0">
                <a:solidFill>
                  <a:srgbClr val="FFFFFF"/>
                </a:solidFill>
              </a:rPr>
              <a:t> visual.</a:t>
            </a:r>
          </a:p>
          <a:p>
            <a:pPr marL="228600" indent="-228600" eaLnBrk="1" hangingPunct="1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</a:endParaRPr>
          </a:p>
          <a:p>
            <a:pPr marL="228600" indent="-228600" eaLnBrk="1" hangingPunct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O </a:t>
            </a:r>
            <a:r>
              <a:rPr lang="en-US" sz="2400" dirty="0" err="1">
                <a:solidFill>
                  <a:srgbClr val="FFFFFF"/>
                </a:solidFill>
              </a:rPr>
              <a:t>objetivo</a:t>
            </a:r>
            <a:r>
              <a:rPr lang="en-US" sz="2400" dirty="0">
                <a:solidFill>
                  <a:srgbClr val="FFFFFF"/>
                </a:solidFill>
              </a:rPr>
              <a:t> da IA é </a:t>
            </a:r>
            <a:r>
              <a:rPr lang="en-US" sz="2400" dirty="0" err="1">
                <a:solidFill>
                  <a:srgbClr val="FFFFFF"/>
                </a:solidFill>
              </a:rPr>
              <a:t>criar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sistemas</a:t>
            </a:r>
            <a:r>
              <a:rPr lang="en-US" sz="2400" dirty="0">
                <a:solidFill>
                  <a:srgbClr val="FFFFFF"/>
                </a:solidFill>
              </a:rPr>
              <a:t> que </a:t>
            </a:r>
            <a:r>
              <a:rPr lang="en-US" sz="2400" dirty="0" err="1">
                <a:solidFill>
                  <a:srgbClr val="FFFFFF"/>
                </a:solidFill>
              </a:rPr>
              <a:t>possam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executar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tarefas</a:t>
            </a:r>
            <a:r>
              <a:rPr lang="en-US" sz="2400" dirty="0">
                <a:solidFill>
                  <a:srgbClr val="FFFFFF"/>
                </a:solidFill>
              </a:rPr>
              <a:t> de forma </a:t>
            </a:r>
            <a:r>
              <a:rPr lang="en-US" sz="2400" dirty="0" err="1">
                <a:solidFill>
                  <a:srgbClr val="FFFFFF"/>
                </a:solidFill>
              </a:rPr>
              <a:t>autônoma</a:t>
            </a:r>
            <a:r>
              <a:rPr lang="en-US" sz="2400" dirty="0">
                <a:solidFill>
                  <a:srgbClr val="FFFFFF"/>
                </a:solidFill>
              </a:rPr>
              <a:t>, </a:t>
            </a:r>
            <a:r>
              <a:rPr lang="en-US" sz="2400" dirty="0" err="1">
                <a:solidFill>
                  <a:srgbClr val="FFFFFF"/>
                </a:solidFill>
              </a:rPr>
              <a:t>adaptando</a:t>
            </a:r>
            <a:r>
              <a:rPr lang="en-US" sz="2400" dirty="0">
                <a:solidFill>
                  <a:srgbClr val="FFFFFF"/>
                </a:solidFill>
              </a:rPr>
              <a:t>-se e </a:t>
            </a:r>
            <a:r>
              <a:rPr lang="en-US" sz="2400" dirty="0" err="1">
                <a:solidFill>
                  <a:srgbClr val="FFFFFF"/>
                </a:solidFill>
              </a:rPr>
              <a:t>melhorando</a:t>
            </a:r>
            <a:r>
              <a:rPr lang="en-US" sz="2400" dirty="0">
                <a:solidFill>
                  <a:srgbClr val="FFFFFF"/>
                </a:solidFill>
              </a:rPr>
              <a:t> com o tempo, </a:t>
            </a:r>
            <a:r>
              <a:rPr lang="en-US" sz="2400" dirty="0" err="1">
                <a:solidFill>
                  <a:srgbClr val="FFFFFF"/>
                </a:solidFill>
              </a:rPr>
              <a:t>sem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intervenção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humana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constante</a:t>
            </a:r>
            <a:r>
              <a:rPr lang="en-US" sz="2400" dirty="0">
                <a:solidFill>
                  <a:srgbClr val="FFFFFF"/>
                </a:solidFill>
              </a:rPr>
              <a:t>. </a:t>
            </a:r>
            <a:r>
              <a:rPr lang="en-US" sz="2400" dirty="0" err="1">
                <a:solidFill>
                  <a:srgbClr val="FFFFFF"/>
                </a:solidFill>
              </a:rPr>
              <a:t>Existem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diferentes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abordagens</a:t>
            </a:r>
            <a:r>
              <a:rPr lang="en-US" sz="2400" dirty="0">
                <a:solidFill>
                  <a:srgbClr val="FFFFFF"/>
                </a:solidFill>
              </a:rPr>
              <a:t> e </a:t>
            </a:r>
            <a:r>
              <a:rPr lang="en-US" sz="2400" dirty="0" err="1">
                <a:solidFill>
                  <a:srgbClr val="FFFFFF"/>
                </a:solidFill>
              </a:rPr>
              <a:t>técnicas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dentro</a:t>
            </a:r>
            <a:r>
              <a:rPr lang="en-US" sz="2400" dirty="0">
                <a:solidFill>
                  <a:srgbClr val="FFFFFF"/>
                </a:solidFill>
              </a:rPr>
              <a:t> da IA, mas, </a:t>
            </a:r>
            <a:r>
              <a:rPr lang="en-US" sz="2400" dirty="0" err="1">
                <a:solidFill>
                  <a:srgbClr val="FFFFFF"/>
                </a:solidFill>
              </a:rPr>
              <a:t>em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geral</a:t>
            </a:r>
            <a:r>
              <a:rPr lang="en-US" sz="2400" dirty="0">
                <a:solidFill>
                  <a:srgbClr val="FFFFFF"/>
                </a:solidFill>
              </a:rPr>
              <a:t>, o campo </a:t>
            </a:r>
            <a:r>
              <a:rPr lang="en-US" sz="2400" dirty="0" err="1">
                <a:solidFill>
                  <a:srgbClr val="FFFFFF"/>
                </a:solidFill>
              </a:rPr>
              <a:t>busca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desenvolver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máquinas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capazes</a:t>
            </a:r>
            <a:r>
              <a:rPr lang="en-US" sz="2400" dirty="0">
                <a:solidFill>
                  <a:srgbClr val="FFFFFF"/>
                </a:solidFill>
              </a:rPr>
              <a:t> de </a:t>
            </a:r>
            <a:r>
              <a:rPr lang="en-US" sz="2400" dirty="0" err="1">
                <a:solidFill>
                  <a:srgbClr val="FFFFFF"/>
                </a:solidFill>
              </a:rPr>
              <a:t>imitar</a:t>
            </a:r>
            <a:r>
              <a:rPr lang="en-US" sz="2400" dirty="0">
                <a:solidFill>
                  <a:srgbClr val="FFFFFF"/>
                </a:solidFill>
              </a:rPr>
              <a:t> e </a:t>
            </a:r>
            <a:r>
              <a:rPr lang="en-US" sz="2400" dirty="0" err="1">
                <a:solidFill>
                  <a:srgbClr val="FFFFFF"/>
                </a:solidFill>
              </a:rPr>
              <a:t>executar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funções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cognitivas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humanas</a:t>
            </a:r>
            <a:r>
              <a:rPr lang="en-US" sz="2400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6" name="Picture 2" descr="IPOG | Maceió AL">
            <a:extLst>
              <a:ext uri="{FF2B5EF4-FFF2-40B4-BE49-F238E27FC236}">
                <a16:creationId xmlns:a16="http://schemas.microsoft.com/office/drawing/2014/main" id="{2ECE1F70-412C-4386-79AC-4D3199025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0632" y="1628896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995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Exibição de ângulo do circuito em formato de Brain">
            <a:extLst>
              <a:ext uri="{FF2B5EF4-FFF2-40B4-BE49-F238E27FC236}">
                <a16:creationId xmlns:a16="http://schemas.microsoft.com/office/drawing/2014/main" id="{13464540-A1F8-5B39-7C57-550B5DA03F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8964" b="391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34E9FD6-C71D-D614-454D-876B86649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8906"/>
            <a:ext cx="9792471" cy="20570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/>
            <a:r>
              <a:rPr lang="en-US">
                <a:solidFill>
                  <a:srgbClr val="FFFFFF"/>
                </a:solidFill>
              </a:rPr>
              <a:t>Inteligência Artificial</a:t>
            </a:r>
          </a:p>
        </p:txBody>
      </p:sp>
      <p:pic>
        <p:nvPicPr>
          <p:cNvPr id="6" name="Picture 2" descr="IPOG | Maceió AL">
            <a:extLst>
              <a:ext uri="{FF2B5EF4-FFF2-40B4-BE49-F238E27FC236}">
                <a16:creationId xmlns:a16="http://schemas.microsoft.com/office/drawing/2014/main" id="{2ECE1F70-412C-4386-79AC-4D3199025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0632" y="1628896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464D4A5-33DD-4E14-7D65-478D70C5C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2373" y="2550464"/>
            <a:ext cx="9238269" cy="342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73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Exibição de ângulo do circuito em formato de Brain">
            <a:extLst>
              <a:ext uri="{FF2B5EF4-FFF2-40B4-BE49-F238E27FC236}">
                <a16:creationId xmlns:a16="http://schemas.microsoft.com/office/drawing/2014/main" id="{13464540-A1F8-5B39-7C57-550B5DA03F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8964" b="391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34E9FD6-C71D-D614-454D-876B86649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8906"/>
            <a:ext cx="9792471" cy="20570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/>
            <a:r>
              <a:rPr lang="en-US">
                <a:solidFill>
                  <a:srgbClr val="FFFFFF"/>
                </a:solidFill>
              </a:rPr>
              <a:t>Inteligência Artificial</a:t>
            </a:r>
          </a:p>
        </p:txBody>
      </p:sp>
      <p:pic>
        <p:nvPicPr>
          <p:cNvPr id="6" name="Picture 2" descr="IPOG | Maceió AL">
            <a:extLst>
              <a:ext uri="{FF2B5EF4-FFF2-40B4-BE49-F238E27FC236}">
                <a16:creationId xmlns:a16="http://schemas.microsoft.com/office/drawing/2014/main" id="{2ECE1F70-412C-4386-79AC-4D3199025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0632" y="1628896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57CC732-BFA0-CB26-156E-0BEDAD9E4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856" y="2624790"/>
            <a:ext cx="10439906" cy="350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405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BF287CC-C107-2FE1-C241-E39E6C2273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538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599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B6212C12-A45F-5BA5-AEA2-27E1AD9668E1}"/>
              </a:ext>
            </a:extLst>
          </p:cNvPr>
          <p:cNvSpPr txBox="1"/>
          <p:nvPr/>
        </p:nvSpPr>
        <p:spPr>
          <a:xfrm>
            <a:off x="3283772" y="5785709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https://www.youtube.com/watch?v=NZlIYr1slAk</a:t>
            </a:r>
            <a:r>
              <a:rPr lang="pt-BR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8CADE6C-C02B-8D86-957A-5A5DB0170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468" y="851611"/>
            <a:ext cx="7702196" cy="4887595"/>
          </a:xfrm>
          <a:prstGeom prst="rect">
            <a:avLst/>
          </a:prstGeom>
        </p:spPr>
      </p:pic>
      <p:pic>
        <p:nvPicPr>
          <p:cNvPr id="7" name="Picture 2" descr="IPOG | Maceió AL">
            <a:extLst>
              <a:ext uri="{FF2B5EF4-FFF2-40B4-BE49-F238E27FC236}">
                <a16:creationId xmlns:a16="http://schemas.microsoft.com/office/drawing/2014/main" id="{1374EB98-D91D-1FC1-3550-D6584B3F5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30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FF62D30-B949-46E9-E540-98ABF8CAE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94182"/>
            <a:ext cx="11277600" cy="5469635"/>
          </a:xfrm>
          <a:prstGeom prst="rect">
            <a:avLst/>
          </a:prstGeom>
        </p:spPr>
      </p:pic>
      <p:pic>
        <p:nvPicPr>
          <p:cNvPr id="8" name="Picture 2" descr="IPOG | Maceió AL">
            <a:extLst>
              <a:ext uri="{FF2B5EF4-FFF2-40B4-BE49-F238E27FC236}">
                <a16:creationId xmlns:a16="http://schemas.microsoft.com/office/drawing/2014/main" id="{2C98393F-935E-9CC0-BF5D-85F881F8D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7628" y="5811760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767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95" name="Rectangle 1229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7" name="Rectangle 1229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9" name="Rectangle 12298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1" name="Rectangle 1230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Pessoa chata, você é ou conhece alguma? Significado e características">
            <a:extLst>
              <a:ext uri="{FF2B5EF4-FFF2-40B4-BE49-F238E27FC236}">
                <a16:creationId xmlns:a16="http://schemas.microsoft.com/office/drawing/2014/main" id="{2E0A9520-BA0D-66B2-5482-3F7ECF860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" r="-1" b="-1"/>
          <a:stretch/>
        </p:blipFill>
        <p:spPr bwMode="auto">
          <a:xfrm>
            <a:off x="457200" y="457200"/>
            <a:ext cx="112776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53AEF22E-E0C8-8794-491C-06E4C8701C2B}"/>
              </a:ext>
            </a:extLst>
          </p:cNvPr>
          <p:cNvSpPr/>
          <p:nvPr/>
        </p:nvSpPr>
        <p:spPr>
          <a:xfrm>
            <a:off x="1559859" y="1570616"/>
            <a:ext cx="2345167" cy="1290918"/>
          </a:xfrm>
          <a:prstGeom prst="wedgeRoundRectCallout">
            <a:avLst>
              <a:gd name="adj1" fmla="val 116161"/>
              <a:gd name="adj2" fmla="val 96667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Chatoooo</a:t>
            </a:r>
            <a:r>
              <a:rPr lang="pt-BR" dirty="0"/>
              <a:t>.</a:t>
            </a:r>
          </a:p>
          <a:p>
            <a:pPr algn="ctr"/>
            <a:endParaRPr lang="pt-BR" dirty="0"/>
          </a:p>
          <a:p>
            <a:pPr algn="ctr"/>
            <a:r>
              <a:rPr lang="pt-BR" dirty="0"/>
              <a:t>Prática.....</a:t>
            </a: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E2718ED3-66FF-6562-CB49-49889E606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747" y="144074"/>
            <a:ext cx="1366221" cy="204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POG | Maceió AL">
            <a:extLst>
              <a:ext uri="{FF2B5EF4-FFF2-40B4-BE49-F238E27FC236}">
                <a16:creationId xmlns:a16="http://schemas.microsoft.com/office/drawing/2014/main" id="{1D73DF40-7354-425F-D4B3-1BDC2B4D8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838" y="1593548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182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an ChatGPT Help Write Accessible Content? Opportunities and Caveats –  GrackleDocs">
            <a:extLst>
              <a:ext uri="{FF2B5EF4-FFF2-40B4-BE49-F238E27FC236}">
                <a16:creationId xmlns:a16="http://schemas.microsoft.com/office/drawing/2014/main" id="{EABA2C8F-5C54-608A-0361-761FE3B75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63724" y="1248354"/>
            <a:ext cx="4625622" cy="135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eak Suggests Microsoft Copilot Can Replace Google Assistant, Bixby :  r/microsoft_365_copilot">
            <a:extLst>
              <a:ext uri="{FF2B5EF4-FFF2-40B4-BE49-F238E27FC236}">
                <a16:creationId xmlns:a16="http://schemas.microsoft.com/office/drawing/2014/main" id="{CB758AC8-E2CD-57ED-2997-C7A84B835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4E6DB"/>
              </a:clrFrom>
              <a:clrTo>
                <a:srgbClr val="E4E6D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579" y="1454860"/>
            <a:ext cx="4404343" cy="306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VLAB: Produtos de Oceanografia por Satélite (Google Colab) | GNC-A Blog">
            <a:extLst>
              <a:ext uri="{FF2B5EF4-FFF2-40B4-BE49-F238E27FC236}">
                <a16:creationId xmlns:a16="http://schemas.microsoft.com/office/drawing/2014/main" id="{8DB5A7E7-A1A0-A73F-F5E6-830893073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567" y="4217917"/>
            <a:ext cx="4464636" cy="190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A5ADD03-B400-AC5C-D397-DADE6EECB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13" y="2986509"/>
            <a:ext cx="3743661" cy="138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016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8698DC-E2FC-9CB3-BFEF-EC4DBF9345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7652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  <p:pic>
        <p:nvPicPr>
          <p:cNvPr id="4" name="Picture 2" descr="IPOG | Maceió AL">
            <a:extLst>
              <a:ext uri="{FF2B5EF4-FFF2-40B4-BE49-F238E27FC236}">
                <a16:creationId xmlns:a16="http://schemas.microsoft.com/office/drawing/2014/main" id="{87953BE8-07EE-5E23-F4BA-F9CC328A4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700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B0898AE-29C3-8751-1DA7-8342110091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0CAF88B-38FB-E754-1B13-846628745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CITAÇÃO </a:t>
            </a:r>
            <a:br>
              <a:rPr lang="pt-BR" dirty="0"/>
            </a:br>
            <a:r>
              <a:rPr lang="pt-BR" dirty="0"/>
              <a:t>DIRETA E INDIRETA </a:t>
            </a:r>
            <a:br>
              <a:rPr lang="pt-BR" dirty="0"/>
            </a:br>
            <a:r>
              <a:rPr lang="pt-BR" dirty="0"/>
              <a:t>ABNT COM USO DE IA</a:t>
            </a:r>
          </a:p>
        </p:txBody>
      </p:sp>
      <p:pic>
        <p:nvPicPr>
          <p:cNvPr id="4098" name="Picture 2" descr="Normas da ABNT: quais as principais, formatação - Brasil Escola">
            <a:extLst>
              <a:ext uri="{FF2B5EF4-FFF2-40B4-BE49-F238E27FC236}">
                <a16:creationId xmlns:a16="http://schemas.microsoft.com/office/drawing/2014/main" id="{78F2A447-C0BC-DFA0-0212-EF0B2BF2B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675" y="4414912"/>
            <a:ext cx="3131708" cy="133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978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CCFAB8A-D2F7-4321-073C-B142079AA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9734"/>
            <a:ext cx="11277600" cy="5018532"/>
          </a:xfrm>
          <a:prstGeom prst="rect">
            <a:avLst/>
          </a:prstGeom>
        </p:spPr>
      </p:pic>
      <p:pic>
        <p:nvPicPr>
          <p:cNvPr id="2" name="Picture 2" descr="IPOG | Maceió AL">
            <a:extLst>
              <a:ext uri="{FF2B5EF4-FFF2-40B4-BE49-F238E27FC236}">
                <a16:creationId xmlns:a16="http://schemas.microsoft.com/office/drawing/2014/main" id="{54425850-75CD-F517-FF64-F96190D76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081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4713B8E-966F-A24E-73D1-8BF37EB21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485775"/>
            <a:ext cx="8382000" cy="5886450"/>
          </a:xfrm>
          <a:prstGeom prst="rect">
            <a:avLst/>
          </a:prstGeom>
        </p:spPr>
      </p:pic>
      <p:pic>
        <p:nvPicPr>
          <p:cNvPr id="6" name="Picture 2" descr="IPOG | Maceió AL">
            <a:extLst>
              <a:ext uri="{FF2B5EF4-FFF2-40B4-BE49-F238E27FC236}">
                <a16:creationId xmlns:a16="http://schemas.microsoft.com/office/drawing/2014/main" id="{84108287-6460-FE2A-02BD-61DB487DB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537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A6F7F2C-B80D-C419-714D-C4CFC2829A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2652591-6A23-FD39-8268-16857F0D9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Pedido para IA fazer a citação</a:t>
            </a:r>
          </a:p>
        </p:txBody>
      </p:sp>
    </p:spTree>
    <p:extLst>
      <p:ext uri="{BB962C8B-B14F-4D97-AF65-F5344CB8AC3E}">
        <p14:creationId xmlns:p14="http://schemas.microsoft.com/office/powerpoint/2010/main" val="2751969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20CA520-820D-B6C9-F645-97A4CB885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72" y="178399"/>
            <a:ext cx="10925672" cy="650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902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C000FB-A73E-C56C-BA27-7DDE9E5B1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44" y="124206"/>
            <a:ext cx="11108553" cy="660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42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A6F7F2C-B80D-C419-714D-C4CFC2829A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2652591-6A23-FD39-8268-16857F0D9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Achando uma citação no Livro</a:t>
            </a:r>
          </a:p>
        </p:txBody>
      </p:sp>
    </p:spTree>
    <p:extLst>
      <p:ext uri="{BB962C8B-B14F-4D97-AF65-F5344CB8AC3E}">
        <p14:creationId xmlns:p14="http://schemas.microsoft.com/office/powerpoint/2010/main" val="1445747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1">
            <a:extLst>
              <a:ext uri="{FF2B5EF4-FFF2-40B4-BE49-F238E27FC236}">
                <a16:creationId xmlns:a16="http://schemas.microsoft.com/office/drawing/2014/main" id="{BA33F682-2A25-4620-AF0E-586768132F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/>
              <a:t>Quem Sou Eu?</a:t>
            </a:r>
          </a:p>
        </p:txBody>
      </p:sp>
      <p:sp>
        <p:nvSpPr>
          <p:cNvPr id="14339" name="Espaço Reservado para Texto 2">
            <a:extLst>
              <a:ext uri="{FF2B5EF4-FFF2-40B4-BE49-F238E27FC236}">
                <a16:creationId xmlns:a16="http://schemas.microsoft.com/office/drawing/2014/main" id="{D2919229-0DBC-494A-B94F-C388C4A5009A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/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buNone/>
              <a:defRPr/>
            </a:pPr>
            <a:r>
              <a:rPr lang="pt-BR" sz="2800" b="1" dirty="0"/>
              <a:t>Prof. Me. Ricardo de Andrade Kratz</a:t>
            </a:r>
            <a:endParaRPr lang="pt-BR" altLang="pt-BR" sz="2400" dirty="0"/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pt-BR" altLang="pt-BR" sz="2400" dirty="0"/>
              <a:t>Mestre em Computação Aplicada 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pt-BR" altLang="pt-BR" sz="2400" dirty="0"/>
              <a:t>Lattes: </a:t>
            </a:r>
            <a:r>
              <a:rPr lang="pt-BR" sz="2400" dirty="0">
                <a:hlinkClick r:id="rId2"/>
              </a:rPr>
              <a:t>http://lattes.cnpq.br/2053218039321737</a:t>
            </a:r>
            <a:r>
              <a:rPr lang="pt-BR" sz="2400" dirty="0"/>
              <a:t> 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pt-BR" altLang="pt-BR" sz="2400" dirty="0"/>
              <a:t>E-mail: </a:t>
            </a:r>
            <a:r>
              <a:rPr lang="pt-BR" altLang="pt-BR" sz="2400" dirty="0">
                <a:hlinkClick r:id="rId3"/>
              </a:rPr>
              <a:t>rakratz@gmail.com</a:t>
            </a:r>
            <a:r>
              <a:rPr lang="pt-BR" altLang="pt-BR" sz="2400" dirty="0"/>
              <a:t> 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pt-BR" altLang="pt-BR" sz="2400" dirty="0"/>
              <a:t>Pesquisador CNPq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pt-BR" altLang="pt-BR" sz="2400" dirty="0"/>
              <a:t>Professor Universitário 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pt-BR" altLang="pt-BR" sz="2400" dirty="0"/>
              <a:t>Servidor Público (ALEGO)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pt-BR" altLang="pt-BR" sz="2400" dirty="0"/>
              <a:t>Desenvolvedor </a:t>
            </a:r>
            <a:r>
              <a:rPr lang="pt-BR" altLang="pt-BR" sz="2400" dirty="0" err="1"/>
              <a:t>Fullstack</a:t>
            </a:r>
            <a:endParaRPr lang="pt-BR" altLang="pt-BR" sz="2400" dirty="0"/>
          </a:p>
        </p:txBody>
      </p:sp>
      <p:pic>
        <p:nvPicPr>
          <p:cNvPr id="14340" name="Imagem 1">
            <a:extLst>
              <a:ext uri="{FF2B5EF4-FFF2-40B4-BE49-F238E27FC236}">
                <a16:creationId xmlns:a16="http://schemas.microsoft.com/office/drawing/2014/main" id="{30F91279-76C8-4FBA-8046-83C1405022C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ECB3"/>
              </a:clrFrom>
              <a:clrTo>
                <a:srgbClr val="FFECB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3472758"/>
            <a:ext cx="2943225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B9DAAC2-A5C1-7E73-5224-3AD2D9833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34" y="0"/>
            <a:ext cx="11508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89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E0F109A-7188-E815-AC39-2B6E1779F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34" y="0"/>
            <a:ext cx="11508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5215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3259BBF-84CC-70C8-4A15-9E5D472A2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34" y="0"/>
            <a:ext cx="11508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654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73B3F01-8D38-9679-E630-CAFC602A3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34" y="0"/>
            <a:ext cx="11508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363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06BA9DA-D53C-467D-3DFE-5B39E3217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426" y="0"/>
            <a:ext cx="10119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118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4557A73-D091-94A6-9E7B-E55111C89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426" y="0"/>
            <a:ext cx="10119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0497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AB93118-A527-2652-7767-085715A5A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0"/>
            <a:ext cx="10715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8505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0E3F72B-B440-C861-0D4B-ED00C9476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34" y="0"/>
            <a:ext cx="11508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2167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211FF02-B4CA-8B99-C272-A47E69617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34" y="0"/>
            <a:ext cx="11508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592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8B751D4-E545-A3FA-A24F-809FED7A6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34" y="0"/>
            <a:ext cx="11508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52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60" name="Rectangle 1435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362" name="Rectangle 1436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64" name="Rectangle 1436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66" name="Rectangle 1436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68" name="Rectangle 1436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38" name="Título 1">
            <a:extLst>
              <a:ext uri="{FF2B5EF4-FFF2-40B4-BE49-F238E27FC236}">
                <a16:creationId xmlns:a16="http://schemas.microsoft.com/office/drawing/2014/main" id="{BA33F682-2A25-4620-AF0E-586768132F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/>
            <a:r>
              <a:rPr lang="en-US" altLang="pt-BR" sz="3400">
                <a:solidFill>
                  <a:srgbClr val="FFFFFF"/>
                </a:solidFill>
              </a:rPr>
              <a:t>Arquivos do Minicurso e GITHUB</a:t>
            </a:r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2BD35939-163D-21A1-6AEA-DF976FCCB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49198" y="2181426"/>
            <a:ext cx="3997637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4660C8E-EFA0-083D-A756-7D700E3EC3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43" r="-1" b="335"/>
          <a:stretch/>
        </p:blipFill>
        <p:spPr>
          <a:xfrm>
            <a:off x="7173504" y="2181232"/>
            <a:ext cx="3997831" cy="3997831"/>
          </a:xfrm>
          <a:prstGeom prst="rect">
            <a:avLst/>
          </a:prstGeom>
        </p:spPr>
      </p:pic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4861FA2C-15B6-8697-BF8C-C5F725555EAB}"/>
              </a:ext>
            </a:extLst>
          </p:cNvPr>
          <p:cNvSpPr txBox="1">
            <a:spLocks/>
          </p:cNvSpPr>
          <p:nvPr/>
        </p:nvSpPr>
        <p:spPr>
          <a:xfrm>
            <a:off x="6895651" y="5774674"/>
            <a:ext cx="4827845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FFFFFF"/>
                </a:solidFill>
                <a:hlinkClick r:id="rId4"/>
              </a:rPr>
              <a:t>https://github.com/rakratz/RedacaoIA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5228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50F4873C-FD6F-CB2F-7AEE-57576E6B6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34" y="0"/>
            <a:ext cx="11508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088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F5EE02E-55A5-51B8-8FC1-CF34F614E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426" y="0"/>
            <a:ext cx="10119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641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60128E7-5F13-6C78-B892-23FF883C8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426" y="0"/>
            <a:ext cx="10119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011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14804B5-58C9-61D3-6C72-C1565A564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0"/>
            <a:ext cx="10715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477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55E09EE-B2FE-9DBC-C8CE-5CCDD49C2A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5AB0B29-978E-76F4-52D0-AF54B04CC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ESCRITA COM APOIO DE IA</a:t>
            </a:r>
          </a:p>
        </p:txBody>
      </p:sp>
    </p:spTree>
    <p:extLst>
      <p:ext uri="{BB962C8B-B14F-4D97-AF65-F5344CB8AC3E}">
        <p14:creationId xmlns:p14="http://schemas.microsoft.com/office/powerpoint/2010/main" val="26635050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BBB93C8-8F5F-C2EC-EAA0-6ACB4F4C7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426" y="0"/>
            <a:ext cx="10119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7453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3A79F25-C7F2-8A4A-8D89-64424C35A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426" y="0"/>
            <a:ext cx="10119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8205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83A5AEB-7C33-7715-EFD7-2A7A336FE9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96467A3-7EAA-2F62-7A9E-FDE7B89D0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Colocando na forma de parágrafo</a:t>
            </a:r>
          </a:p>
        </p:txBody>
      </p:sp>
    </p:spTree>
    <p:extLst>
      <p:ext uri="{BB962C8B-B14F-4D97-AF65-F5344CB8AC3E}">
        <p14:creationId xmlns:p14="http://schemas.microsoft.com/office/powerpoint/2010/main" val="24412028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4FC91E0-2925-F705-C737-ADBD7BAE2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426" y="0"/>
            <a:ext cx="10119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4872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23D5449-63EA-AF57-908A-822960348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426" y="0"/>
            <a:ext cx="10119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60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A69AAE0-49D5-4C8B-8BA2-55898C00E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inha de chegada em preto e branco">
            <a:extLst>
              <a:ext uri="{FF2B5EF4-FFF2-40B4-BE49-F238E27FC236}">
                <a16:creationId xmlns:a16="http://schemas.microsoft.com/office/drawing/2014/main" id="{AE37648B-9C9C-69D8-8AEA-7C4DDE0521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006" r="12933"/>
          <a:stretch/>
        </p:blipFill>
        <p:spPr>
          <a:xfrm>
            <a:off x="-4" y="-4"/>
            <a:ext cx="7534640" cy="6857984"/>
          </a:xfrm>
          <a:custGeom>
            <a:avLst/>
            <a:gdLst/>
            <a:ahLst/>
            <a:cxnLst/>
            <a:rect l="l" t="t" r="r" b="b"/>
            <a:pathLst>
              <a:path w="7534640" h="6857984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447233" y="4124161"/>
                  <a:pt x="4350312" y="4197688"/>
                  <a:pt x="4483996" y="4348083"/>
                </a:cubicBezTo>
                <a:cubicBezTo>
                  <a:pt x="4644419" y="4344742"/>
                  <a:pt x="4627708" y="4598742"/>
                  <a:pt x="4788129" y="4561979"/>
                </a:cubicBezTo>
                <a:cubicBezTo>
                  <a:pt x="4754709" y="4678954"/>
                  <a:pt x="4641076" y="4618795"/>
                  <a:pt x="4600971" y="4705690"/>
                </a:cubicBezTo>
                <a:cubicBezTo>
                  <a:pt x="4684524" y="4779217"/>
                  <a:pt x="4844945" y="4725744"/>
                  <a:pt x="4871683" y="4879480"/>
                </a:cubicBezTo>
                <a:cubicBezTo>
                  <a:pt x="4838262" y="5039902"/>
                  <a:pt x="4945210" y="5019849"/>
                  <a:pt x="5032105" y="5029876"/>
                </a:cubicBezTo>
                <a:cubicBezTo>
                  <a:pt x="5239317" y="5049930"/>
                  <a:pt x="5439843" y="5063297"/>
                  <a:pt x="5643713" y="5096719"/>
                </a:cubicBezTo>
                <a:cubicBezTo>
                  <a:pt x="5693844" y="5106745"/>
                  <a:pt x="5810819" y="5083350"/>
                  <a:pt x="5800794" y="5186956"/>
                </a:cubicBezTo>
                <a:cubicBezTo>
                  <a:pt x="5790767" y="5270508"/>
                  <a:pt x="5700529" y="5240431"/>
                  <a:pt x="5643713" y="5243772"/>
                </a:cubicBezTo>
                <a:cubicBezTo>
                  <a:pt x="5329553" y="5283879"/>
                  <a:pt x="5012052" y="5220378"/>
                  <a:pt x="4701235" y="5223719"/>
                </a:cubicBezTo>
                <a:cubicBezTo>
                  <a:pt x="4664472" y="5223719"/>
                  <a:pt x="4657787" y="5334009"/>
                  <a:pt x="4577576" y="5297246"/>
                </a:cubicBezTo>
                <a:cubicBezTo>
                  <a:pt x="4788129" y="5397510"/>
                  <a:pt x="5767372" y="5424248"/>
                  <a:pt x="6094900" y="5477721"/>
                </a:cubicBezTo>
                <a:cubicBezTo>
                  <a:pt x="5754004" y="5858724"/>
                  <a:pt x="5429817" y="5628117"/>
                  <a:pt x="5159105" y="5842012"/>
                </a:cubicBezTo>
                <a:cubicBezTo>
                  <a:pt x="5159105" y="5842012"/>
                  <a:pt x="5212580" y="5842012"/>
                  <a:pt x="5443187" y="5912197"/>
                </a:cubicBezTo>
                <a:cubicBezTo>
                  <a:pt x="5627002" y="5969012"/>
                  <a:pt x="5536765" y="6049223"/>
                  <a:pt x="6001321" y="6202962"/>
                </a:cubicBezTo>
                <a:cubicBezTo>
                  <a:pt x="5824188" y="6253093"/>
                  <a:pt x="5593581" y="6156172"/>
                  <a:pt x="5506685" y="6416857"/>
                </a:cubicBezTo>
                <a:cubicBezTo>
                  <a:pt x="5643713" y="6463648"/>
                  <a:pt x="5807477" y="6420200"/>
                  <a:pt x="5904398" y="6543858"/>
                </a:cubicBezTo>
                <a:cubicBezTo>
                  <a:pt x="5934478" y="6580622"/>
                  <a:pt x="5964557" y="6604017"/>
                  <a:pt x="6001321" y="6624068"/>
                </a:cubicBezTo>
                <a:cubicBezTo>
                  <a:pt x="5984612" y="6630754"/>
                  <a:pt x="5964557" y="6637437"/>
                  <a:pt x="5951188" y="6644121"/>
                </a:cubicBezTo>
                <a:cubicBezTo>
                  <a:pt x="5977925" y="6667518"/>
                  <a:pt x="6663060" y="6794517"/>
                  <a:pt x="6836850" y="6797860"/>
                </a:cubicBezTo>
                <a:cubicBezTo>
                  <a:pt x="6761652" y="6822926"/>
                  <a:pt x="6636845" y="6844075"/>
                  <a:pt x="6553814" y="6856412"/>
                </a:cubicBezTo>
                <a:lnTo>
                  <a:pt x="6542822" y="6857984"/>
                </a:lnTo>
                <a:lnTo>
                  <a:pt x="0" y="6857984"/>
                </a:lnTo>
                <a:close/>
              </a:path>
            </a:pathLst>
          </a:cu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011E0C65-49C2-4263-4AAB-97239B8BB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3650" y="3962400"/>
            <a:ext cx="5505814" cy="16904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eaLnBrk="1" hangingPunct="1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Iniciar</a:t>
            </a:r>
          </a:p>
        </p:txBody>
      </p:sp>
      <p:pic>
        <p:nvPicPr>
          <p:cNvPr id="4" name="Picture 2" descr="IPOG | Maceió AL">
            <a:extLst>
              <a:ext uri="{FF2B5EF4-FFF2-40B4-BE49-F238E27FC236}">
                <a16:creationId xmlns:a16="http://schemas.microsoft.com/office/drawing/2014/main" id="{AEF134D5-D270-4799-80AC-25DC9541B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6" b="6864"/>
          <a:stretch/>
        </p:blipFill>
        <p:spPr bwMode="auto">
          <a:xfrm>
            <a:off x="7653541" y="6"/>
            <a:ext cx="4538463" cy="3877247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3755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813ADD2-F0A3-5CF0-7724-0AD86CEA09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Faça suas adequações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6D740B0-9D12-C05C-A76B-FDD5649AC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Use como texto inicial</a:t>
            </a:r>
          </a:p>
        </p:txBody>
      </p:sp>
    </p:spTree>
    <p:extLst>
      <p:ext uri="{BB962C8B-B14F-4D97-AF65-F5344CB8AC3E}">
        <p14:creationId xmlns:p14="http://schemas.microsoft.com/office/powerpoint/2010/main" val="3291366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30955DF-9829-0020-E051-8A9905E57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0"/>
            <a:ext cx="10715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610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11" name="Rectangle 4110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3" name="Oval 4112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FAEE76A-7BA2-12D3-9059-5BF4F5E8B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891652"/>
            <a:ext cx="4412021" cy="30307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eaLnBrk="1" hangingPunct="1"/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Agradeça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sua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IA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FB3121D-0B63-4BE8-88E6-258680F4E0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5791" y="4745317"/>
            <a:ext cx="4126272" cy="1375145"/>
          </a:xfrm>
        </p:spPr>
        <p:txBody>
          <a:bodyPr vert="horz" lIns="91440" tIns="45720" rIns="91440" bIns="45720" rtlCol="0">
            <a:normAutofit/>
          </a:bodyPr>
          <a:lstStyle/>
          <a:p>
            <a:pPr eaLnBrk="1" hangingPunct="1"/>
            <a:r>
              <a:rPr lang="en-US" sz="24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Um dia elas vão dominar o Mundo</a:t>
            </a:r>
          </a:p>
        </p:txBody>
      </p:sp>
      <p:pic>
        <p:nvPicPr>
          <p:cNvPr id="4098" name="Picture 2" descr="O Exterminador do Futuro - Filme 1984 - AdoroCinema">
            <a:extLst>
              <a:ext uri="{FF2B5EF4-FFF2-40B4-BE49-F238E27FC236}">
                <a16:creationId xmlns:a16="http://schemas.microsoft.com/office/drawing/2014/main" id="{C5991745-4771-335F-C78B-5EEB6A022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8083" y="457199"/>
            <a:ext cx="4144154" cy="589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4216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B0898AE-29C3-8751-1DA7-8342110091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0CAF88B-38FB-E754-1B13-846628745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DE </a:t>
            </a:r>
            <a:br>
              <a:rPr lang="pt-BR" dirty="0"/>
            </a:br>
            <a:r>
              <a:rPr lang="pt-BR" dirty="0"/>
              <a:t>DADOS ESTÁTISTICOS </a:t>
            </a:r>
            <a:br>
              <a:rPr lang="pt-BR" dirty="0"/>
            </a:br>
            <a:r>
              <a:rPr lang="pt-BR" dirty="0"/>
              <a:t>E GERAÇÃO DE GRÁFICOS</a:t>
            </a:r>
          </a:p>
        </p:txBody>
      </p:sp>
    </p:spTree>
    <p:extLst>
      <p:ext uri="{BB962C8B-B14F-4D97-AF65-F5344CB8AC3E}">
        <p14:creationId xmlns:p14="http://schemas.microsoft.com/office/powerpoint/2010/main" val="38521535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40B60A8-A897-1460-EF56-EA512C903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662" y="647700"/>
            <a:ext cx="76866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3061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40B60A8-A897-1460-EF56-EA512C903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662" y="647700"/>
            <a:ext cx="76866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580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50B81A0-2C8C-B185-6F8A-C96F22012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057275"/>
            <a:ext cx="792480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4854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F3374F0-70A2-C15D-B096-0E2107B25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856" y="516405"/>
            <a:ext cx="8460665" cy="582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83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3AA088-2EDB-0D76-123A-27E9F2B09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5EBD404-60FB-E39F-6AEC-2FFB2572F7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31D836F-F39F-E497-470D-97C99C6FD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71"/>
            <a:ext cx="12192000" cy="677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984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3AA088-2EDB-0D76-123A-27E9F2B09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5EBD404-60FB-E39F-6AEC-2FFB2572F7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A8914F5-AAED-9D20-71CB-56F31FA97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71"/>
            <a:ext cx="12192000" cy="677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5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sala cinza cheia de pontos de interrogação com uma porta de saida">
            <a:extLst>
              <a:ext uri="{FF2B5EF4-FFF2-40B4-BE49-F238E27FC236}">
                <a16:creationId xmlns:a16="http://schemas.microsoft.com/office/drawing/2014/main" id="{320B464A-3310-F7C6-2CAF-183430B834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58B5F98-90D5-0409-E5BC-24591FB85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eaLnBrk="1" hangingPunct="1"/>
            <a:r>
              <a:rPr lang="en-US" sz="4800">
                <a:solidFill>
                  <a:schemeClr val="bg1"/>
                </a:solidFill>
              </a:rPr>
              <a:t>Questões éticas e discursões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BC3D2C4-0351-1ABB-3310-1171F0A73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341" y="698835"/>
            <a:ext cx="7298882" cy="5319792"/>
          </a:xfrm>
          <a:prstGeom prst="rect">
            <a:avLst/>
          </a:prstGeom>
        </p:spPr>
      </p:pic>
      <p:pic>
        <p:nvPicPr>
          <p:cNvPr id="7" name="Picture 2" descr="IPOG | Maceió AL">
            <a:extLst>
              <a:ext uri="{FF2B5EF4-FFF2-40B4-BE49-F238E27FC236}">
                <a16:creationId xmlns:a16="http://schemas.microsoft.com/office/drawing/2014/main" id="{873FB0BE-0C64-2D53-4E47-10357A319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9357" y="357216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5169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91343C5-E2CE-720A-FA76-5079D9A8C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71"/>
            <a:ext cx="12192000" cy="677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728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4E015FD-E277-28D5-B2DE-EAC6DFCC1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0"/>
            <a:ext cx="10715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660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A0B3B4F-1379-2880-A36B-D4A020856D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A33C055-26F7-964B-ADAD-5750BC177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4" descr="Can ChatGPT Help Write Accessible Content? Opportunities and Caveats –  GrackleDocs">
            <a:extLst>
              <a:ext uri="{FF2B5EF4-FFF2-40B4-BE49-F238E27FC236}">
                <a16:creationId xmlns:a16="http://schemas.microsoft.com/office/drawing/2014/main" id="{6235773C-C849-CB7D-B295-A893258F3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25953" y="3497539"/>
            <a:ext cx="4625622" cy="135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Leak Suggests Microsoft Copilot Can Replace Google Assistant, Bixby :  r/microsoft_365_copilot">
            <a:extLst>
              <a:ext uri="{FF2B5EF4-FFF2-40B4-BE49-F238E27FC236}">
                <a16:creationId xmlns:a16="http://schemas.microsoft.com/office/drawing/2014/main" id="{49CE34B5-3065-89E1-F21B-AE97EEC73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4E6DB"/>
              </a:clrFrom>
              <a:clrTo>
                <a:srgbClr val="E4E6D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44564"/>
            <a:ext cx="4404343" cy="306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8705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8852074-D264-D7C9-0FAD-AB34C2B85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2300287"/>
            <a:ext cx="849630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5110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D85D4E7-E5D1-A105-9132-38EC26215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293" y="457200"/>
            <a:ext cx="6851413" cy="5943600"/>
          </a:xfrm>
          <a:prstGeom prst="rect">
            <a:avLst/>
          </a:prstGeom>
        </p:spPr>
      </p:pic>
      <p:pic>
        <p:nvPicPr>
          <p:cNvPr id="7" name="Picture 2" descr="IPOG | Maceió AL">
            <a:extLst>
              <a:ext uri="{FF2B5EF4-FFF2-40B4-BE49-F238E27FC236}">
                <a16:creationId xmlns:a16="http://schemas.microsoft.com/office/drawing/2014/main" id="{431FB832-29AB-73F5-6BAD-9AB856264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5020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IPOG | Maceió AL">
            <a:extLst>
              <a:ext uri="{FF2B5EF4-FFF2-40B4-BE49-F238E27FC236}">
                <a16:creationId xmlns:a16="http://schemas.microsoft.com/office/drawing/2014/main" id="{0452D5BC-8B31-F13A-4A0C-70084F938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3E80722-1AD7-357D-21FF-9C4CB0499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426" y="0"/>
            <a:ext cx="10119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967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IPOG | Maceió AL">
            <a:extLst>
              <a:ext uri="{FF2B5EF4-FFF2-40B4-BE49-F238E27FC236}">
                <a16:creationId xmlns:a16="http://schemas.microsoft.com/office/drawing/2014/main" id="{42FEE80F-BCEB-F977-4AFF-FAFEE979B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A6DEB6C-8754-7E68-67E8-167411C1E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87" y="0"/>
            <a:ext cx="10715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0718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IPOG | Maceió AL">
            <a:extLst>
              <a:ext uri="{FF2B5EF4-FFF2-40B4-BE49-F238E27FC236}">
                <a16:creationId xmlns:a16="http://schemas.microsoft.com/office/drawing/2014/main" id="{42FEE80F-BCEB-F977-4AFF-FAFEE979B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996CB65-50A2-2E43-541A-333F45B64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87" y="0"/>
            <a:ext cx="10715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8527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991EF1C-59A8-D249-CA16-D043CB0A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22E67C3-DC1B-A19F-C8FD-C7B5DF45D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Isso é uma </a:t>
            </a:r>
            <a:r>
              <a:rPr lang="pt-BR" altLang="pt-BR" dirty="0"/>
              <a:t>Redação Técnica Inteligente</a:t>
            </a:r>
            <a:endParaRPr lang="pt-BR" dirty="0"/>
          </a:p>
        </p:txBody>
      </p:sp>
      <p:pic>
        <p:nvPicPr>
          <p:cNvPr id="9218" name="Picture 2" descr="JK Shopping - Inteligência Artificial (IA): O que é, tipos de IA, como  funciona e importância">
            <a:extLst>
              <a:ext uri="{FF2B5EF4-FFF2-40B4-BE49-F238E27FC236}">
                <a16:creationId xmlns:a16="http://schemas.microsoft.com/office/drawing/2014/main" id="{A603F672-AA51-2CB3-2C9F-FD491E3CB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725" y="3578225"/>
            <a:ext cx="4471595" cy="279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an ChatGPT Help Write Accessible Content? Opportunities and Caveats –  GrackleDocs">
            <a:extLst>
              <a:ext uri="{FF2B5EF4-FFF2-40B4-BE49-F238E27FC236}">
                <a16:creationId xmlns:a16="http://schemas.microsoft.com/office/drawing/2014/main" id="{C5BDAF94-ABDE-1FC2-E5EF-92E551C9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596" y="4776788"/>
            <a:ext cx="3426306" cy="100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urso de Excel - Terra Networks Brasil Ltda">
            <a:extLst>
              <a:ext uri="{FF2B5EF4-FFF2-40B4-BE49-F238E27FC236}">
                <a16:creationId xmlns:a16="http://schemas.microsoft.com/office/drawing/2014/main" id="{B31B2682-873F-F059-5894-CE6F44032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891" y="4419058"/>
            <a:ext cx="1978809" cy="111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2395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11" name="Rectangle 4110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3" name="Oval 4112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FAEE76A-7BA2-12D3-9059-5BF4F5E8B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891652"/>
            <a:ext cx="4412021" cy="30307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eaLnBrk="1" hangingPunct="1"/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Agradeça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sua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IA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FB3121D-0B63-4BE8-88E6-258680F4E0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5791" y="4745317"/>
            <a:ext cx="4126272" cy="1375145"/>
          </a:xfrm>
        </p:spPr>
        <p:txBody>
          <a:bodyPr vert="horz" lIns="91440" tIns="45720" rIns="91440" bIns="45720" rtlCol="0">
            <a:normAutofit/>
          </a:bodyPr>
          <a:lstStyle/>
          <a:p>
            <a:pPr eaLnBrk="1" hangingPunct="1"/>
            <a:r>
              <a:rPr lang="en-US" sz="24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Um dia elas vão dominar o Mundo</a:t>
            </a:r>
          </a:p>
        </p:txBody>
      </p:sp>
      <p:pic>
        <p:nvPicPr>
          <p:cNvPr id="4098" name="Picture 2" descr="O Exterminador do Futuro - Filme 1984 - AdoroCinema">
            <a:extLst>
              <a:ext uri="{FF2B5EF4-FFF2-40B4-BE49-F238E27FC236}">
                <a16:creationId xmlns:a16="http://schemas.microsoft.com/office/drawing/2014/main" id="{C5991745-4771-335F-C78B-5EEB6A022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8083" y="457199"/>
            <a:ext cx="4144154" cy="589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168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FAB57EED-BE45-3DB5-FFC3-E26759910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2C7D13C-AF97-63E3-C7E3-3327DB602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0" y="167001"/>
            <a:ext cx="9781725" cy="652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03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579B361-AFE6-6D3D-03FA-C9C8E1BB92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930F227-517B-C845-6709-3C366A042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Extra Excel</a:t>
            </a:r>
          </a:p>
        </p:txBody>
      </p:sp>
    </p:spTree>
    <p:extLst>
      <p:ext uri="{BB962C8B-B14F-4D97-AF65-F5344CB8AC3E}">
        <p14:creationId xmlns:p14="http://schemas.microsoft.com/office/powerpoint/2010/main" val="9052189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3AA088-2EDB-0D76-123A-27E9F2B09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5EBD404-60FB-E39F-6AEC-2FFB2572F7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F35E2E84-5DC4-62F3-42D6-D8EEAB5C0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71"/>
            <a:ext cx="12192000" cy="677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080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7AD83E0-7610-FE18-4995-9D971939C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71"/>
            <a:ext cx="12192000" cy="677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2646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47E00C7-DDB1-5D01-1D2B-42167C0F3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71"/>
            <a:ext cx="12192000" cy="677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417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D453A63-6F93-7C57-B6DD-B4E68060D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71"/>
            <a:ext cx="12192000" cy="677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6495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00DCCAF-944B-2CDC-A682-A7D424B7E5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E662EFE-791B-2189-0FF3-B6D131615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Sugestão de Vídeo</a:t>
            </a:r>
          </a:p>
        </p:txBody>
      </p:sp>
    </p:spTree>
    <p:extLst>
      <p:ext uri="{BB962C8B-B14F-4D97-AF65-F5344CB8AC3E}">
        <p14:creationId xmlns:p14="http://schemas.microsoft.com/office/powerpoint/2010/main" val="4357697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D4ECD2F-870C-3FD6-47F3-E65C7F764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056" y="408790"/>
            <a:ext cx="8343768" cy="540257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94E4B85-880F-F71C-69B3-BFF9B0907010}"/>
              </a:ext>
            </a:extLst>
          </p:cNvPr>
          <p:cNvSpPr txBox="1"/>
          <p:nvPr/>
        </p:nvSpPr>
        <p:spPr>
          <a:xfrm>
            <a:off x="3369834" y="5990223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https://www.youtube.com/watch?v=LuWNAMefndc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38737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1BB760C-C3C2-3150-48C9-02EED1054F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2C34798-0ED1-B190-0BBB-656776B97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REVISÃO E RESCRITA </a:t>
            </a:r>
            <a:br>
              <a:rPr lang="pt-BR" dirty="0"/>
            </a:br>
            <a:r>
              <a:rPr lang="pt-BR" dirty="0"/>
              <a:t>DE TEXTO COM IA</a:t>
            </a:r>
          </a:p>
        </p:txBody>
      </p:sp>
    </p:spTree>
    <p:extLst>
      <p:ext uri="{BB962C8B-B14F-4D97-AF65-F5344CB8AC3E}">
        <p14:creationId xmlns:p14="http://schemas.microsoft.com/office/powerpoint/2010/main" val="21533423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DC1B78-C375-E994-C5B1-BE5371E2C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77" y="457200"/>
            <a:ext cx="9989246" cy="5943600"/>
          </a:xfrm>
          <a:prstGeom prst="rect">
            <a:avLst/>
          </a:prstGeom>
        </p:spPr>
      </p:pic>
      <p:pic>
        <p:nvPicPr>
          <p:cNvPr id="4" name="Picture 2" descr="IPOG | Maceió AL">
            <a:extLst>
              <a:ext uri="{FF2B5EF4-FFF2-40B4-BE49-F238E27FC236}">
                <a16:creationId xmlns:a16="http://schemas.microsoft.com/office/drawing/2014/main" id="{6270EDC5-03D6-E501-E43A-DF4CE5BCF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0423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0B43BCB-C2FB-AB63-0082-E718D5B86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579" y="457200"/>
            <a:ext cx="8772842" cy="5943600"/>
          </a:xfrm>
          <a:prstGeom prst="rect">
            <a:avLst/>
          </a:prstGeom>
        </p:spPr>
      </p:pic>
      <p:pic>
        <p:nvPicPr>
          <p:cNvPr id="4" name="Picture 2" descr="IPOG | Maceió AL">
            <a:extLst>
              <a:ext uri="{FF2B5EF4-FFF2-40B4-BE49-F238E27FC236}">
                <a16:creationId xmlns:a16="http://schemas.microsoft.com/office/drawing/2014/main" id="{A0CFA7C4-820E-7348-62EF-452920139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44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8AF86FC-C9CE-9B7A-055B-190392D83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56" y="457200"/>
            <a:ext cx="10905687" cy="5943600"/>
          </a:xfrm>
          <a:prstGeom prst="rect">
            <a:avLst/>
          </a:prstGeom>
        </p:spPr>
      </p:pic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FAB57EED-BE45-3DB5-FFC3-E26759910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22415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056EAC5-3501-11B6-8FE8-71FA9333E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579" y="457200"/>
            <a:ext cx="8772842" cy="5943600"/>
          </a:xfrm>
          <a:prstGeom prst="rect">
            <a:avLst/>
          </a:prstGeom>
        </p:spPr>
      </p:pic>
      <p:pic>
        <p:nvPicPr>
          <p:cNvPr id="4" name="Picture 2" descr="IPOG | Maceió AL">
            <a:extLst>
              <a:ext uri="{FF2B5EF4-FFF2-40B4-BE49-F238E27FC236}">
                <a16:creationId xmlns:a16="http://schemas.microsoft.com/office/drawing/2014/main" id="{A0CFA7C4-820E-7348-62EF-452920139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5197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FAA39CC-5BCC-78E5-44C1-FC064FA64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0"/>
            <a:ext cx="10715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729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3FEDB3C0-C72C-6E4D-7583-52F34C561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34" y="0"/>
            <a:ext cx="11508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327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C093AD3-473F-7451-AD38-53461D0B1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34" y="0"/>
            <a:ext cx="11508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061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1EDC49E-EB25-1357-FAAC-08A30DF2B2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7DB6B12-F0E5-6382-295A-2CEFA930F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Texto original</a:t>
            </a:r>
          </a:p>
        </p:txBody>
      </p:sp>
    </p:spTree>
    <p:extLst>
      <p:ext uri="{BB962C8B-B14F-4D97-AF65-F5344CB8AC3E}">
        <p14:creationId xmlns:p14="http://schemas.microsoft.com/office/powerpoint/2010/main" val="29349107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IPOG | Maceió AL">
            <a:extLst>
              <a:ext uri="{FF2B5EF4-FFF2-40B4-BE49-F238E27FC236}">
                <a16:creationId xmlns:a16="http://schemas.microsoft.com/office/drawing/2014/main" id="{6270EDC5-03D6-E501-E43A-DF4CE5BCF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C478CD5-A41F-F873-7E2E-52696C27E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625" y="258183"/>
            <a:ext cx="10172286" cy="606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720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1DDAE-7166-889D-DEB1-083F56259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8900517-6231-C16E-7287-E3F8FB4A66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D774C97-A942-BD9A-F764-0C587C8CD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TRADUÇÃO DE TEXTO PARA INGLÊS</a:t>
            </a:r>
          </a:p>
        </p:txBody>
      </p:sp>
    </p:spTree>
    <p:extLst>
      <p:ext uri="{BB962C8B-B14F-4D97-AF65-F5344CB8AC3E}">
        <p14:creationId xmlns:p14="http://schemas.microsoft.com/office/powerpoint/2010/main" val="12985736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75FC795-DA75-81FF-8325-BA0896CE3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678" y="414393"/>
            <a:ext cx="9296726" cy="602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183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76BF011-3A40-058E-B651-941F85816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217" y="268941"/>
            <a:ext cx="9070846" cy="614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99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3EFCAE2-ADA7-0AB0-5296-FC2FA9CB1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507" y="309716"/>
            <a:ext cx="9122378" cy="618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03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D1115A6-DB0A-C41A-6CE9-6BC883D3E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900" y="457200"/>
            <a:ext cx="9074200" cy="5943600"/>
          </a:xfrm>
          <a:prstGeom prst="rect">
            <a:avLst/>
          </a:prstGeom>
        </p:spPr>
      </p:pic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FAB57EED-BE45-3DB5-FFC3-E26759910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3875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E7C1E67-678A-2FC5-1B26-A26B37944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613" y="150607"/>
            <a:ext cx="9513851" cy="608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688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1F2D097-B8F7-06AB-2E5B-88470330D0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Mas, IA fica melhor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C910891-C717-D068-677D-F9F084B29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Bem, o Google Tradutor é usado.</a:t>
            </a:r>
          </a:p>
        </p:txBody>
      </p:sp>
    </p:spTree>
    <p:extLst>
      <p:ext uri="{BB962C8B-B14F-4D97-AF65-F5344CB8AC3E}">
        <p14:creationId xmlns:p14="http://schemas.microsoft.com/office/powerpoint/2010/main" val="13270552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2AFD068-A1C6-5B58-0AF1-F1DDD3325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77" y="450482"/>
            <a:ext cx="10549778" cy="544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8048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9B571EF-BFD2-BB55-04A7-E0AF6CE78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77" y="457200"/>
            <a:ext cx="9989246" cy="5943600"/>
          </a:xfrm>
          <a:prstGeom prst="rect">
            <a:avLst/>
          </a:prstGeom>
        </p:spPr>
      </p:pic>
      <p:pic>
        <p:nvPicPr>
          <p:cNvPr id="4" name="Picture 2" descr="IPOG | Maceió AL">
            <a:extLst>
              <a:ext uri="{FF2B5EF4-FFF2-40B4-BE49-F238E27FC236}">
                <a16:creationId xmlns:a16="http://schemas.microsoft.com/office/drawing/2014/main" id="{6270EDC5-03D6-E501-E43A-DF4CE5BCF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445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11" name="Rectangle 4110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3" name="Oval 4112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FAEE76A-7BA2-12D3-9059-5BF4F5E8B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891652"/>
            <a:ext cx="4412021" cy="30307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eaLnBrk="1" hangingPunct="1"/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Agradeça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sua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IA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FB3121D-0B63-4BE8-88E6-258680F4E0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5791" y="4745317"/>
            <a:ext cx="4126272" cy="1375145"/>
          </a:xfrm>
        </p:spPr>
        <p:txBody>
          <a:bodyPr vert="horz" lIns="91440" tIns="45720" rIns="91440" bIns="45720" rtlCol="0">
            <a:normAutofit/>
          </a:bodyPr>
          <a:lstStyle/>
          <a:p>
            <a:pPr eaLnBrk="1" hangingPunct="1"/>
            <a:r>
              <a:rPr lang="en-US" sz="24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Um dia elas vão dominar o Mundo</a:t>
            </a:r>
          </a:p>
        </p:txBody>
      </p:sp>
      <p:pic>
        <p:nvPicPr>
          <p:cNvPr id="4098" name="Picture 2" descr="O Exterminador do Futuro - Filme 1984 - AdoroCinema">
            <a:extLst>
              <a:ext uri="{FF2B5EF4-FFF2-40B4-BE49-F238E27FC236}">
                <a16:creationId xmlns:a16="http://schemas.microsoft.com/office/drawing/2014/main" id="{C5991745-4771-335F-C78B-5EEB6A022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8083" y="457199"/>
            <a:ext cx="4144154" cy="589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91680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F973D505-1F96-4F56-310B-19B739ABE4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17E19B9-2F9B-0F0D-E021-09BDF369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MINERAÇÃO DE DADOS COM USO DE IA E USO DE IA COMO CODE ASSIST</a:t>
            </a:r>
          </a:p>
        </p:txBody>
      </p:sp>
    </p:spTree>
    <p:extLst>
      <p:ext uri="{BB962C8B-B14F-4D97-AF65-F5344CB8AC3E}">
        <p14:creationId xmlns:p14="http://schemas.microsoft.com/office/powerpoint/2010/main" val="160893474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E6F899D0-41CA-386B-96ED-83FB34407A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89" b="33682"/>
          <a:stretch/>
        </p:blipFill>
        <p:spPr>
          <a:xfrm>
            <a:off x="456817" y="141890"/>
            <a:ext cx="11277600" cy="59436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927CEA8-96AA-BEC5-5C8E-2040DADF8AA2}"/>
              </a:ext>
            </a:extLst>
          </p:cNvPr>
          <p:cNvSpPr txBox="1"/>
          <p:nvPr/>
        </p:nvSpPr>
        <p:spPr>
          <a:xfrm>
            <a:off x="-4623" y="6085490"/>
            <a:ext cx="1167699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https://awari.com.br/mineracao-de-dados-com-python-guia-pratico/?utm_source=blog&amp;utm_campaign=projeto+blog&amp;utm_medium=Minera%C3%A7%C3%A3o%20de%20dados%20com%20Python:%20Guia%20pr%C3%A1tico</a:t>
            </a:r>
            <a:r>
              <a:rPr lang="pt-BR" sz="14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86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2C7727FE-DAE7-420A-BFF5-C94F94A64254}"/>
              </a:ext>
            </a:extLst>
          </p:cNvPr>
          <p:cNvSpPr/>
          <p:nvPr/>
        </p:nvSpPr>
        <p:spPr>
          <a:xfrm>
            <a:off x="4486496" y="1963436"/>
            <a:ext cx="2753097" cy="260271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DOCUMENTO</a:t>
            </a:r>
          </a:p>
        </p:txBody>
      </p:sp>
    </p:spTree>
    <p:extLst>
      <p:ext uri="{BB962C8B-B14F-4D97-AF65-F5344CB8AC3E}">
        <p14:creationId xmlns:p14="http://schemas.microsoft.com/office/powerpoint/2010/main" val="62266569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14B1A5-4FB3-6F68-0792-15FFE7E55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Python na Mineração de Dados e Geração de Dashboard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4841A18-AF4B-E8DA-E34E-9E16BE575D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3075" y="1576552"/>
            <a:ext cx="11330997" cy="477979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A mineração de dados é o processo de descobrir padrões, insights e conhecimento de conjuntos de dados grandes e complexos.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Python é uma linguagem de programação popular e versátil que oferece muitas ferramentas e bibliotecas para tarefas de mineração de dados.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Nesta prática, você aprenderá algumas técnicas de mineração de Dados com Apoio de IA (ChatGPT):</a:t>
            </a:r>
          </a:p>
        </p:txBody>
      </p:sp>
    </p:spTree>
    <p:extLst>
      <p:ext uri="{BB962C8B-B14F-4D97-AF65-F5344CB8AC3E}">
        <p14:creationId xmlns:p14="http://schemas.microsoft.com/office/powerpoint/2010/main" val="65009034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D2BE835-5557-8FEE-4305-7430CDFA24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https://colab.research.google.com/drive/1Hv62qVGikjK29D01gRg_wHC-ai_v2HVz?usp=sharing</a:t>
            </a:r>
            <a:r>
              <a:rPr lang="pt-BR" dirty="0"/>
              <a:t> 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FF2D8DF-3E11-541D-DAB5-A39DFE24E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Curva ABC</a:t>
            </a:r>
          </a:p>
        </p:txBody>
      </p:sp>
    </p:spTree>
    <p:extLst>
      <p:ext uri="{BB962C8B-B14F-4D97-AF65-F5344CB8AC3E}">
        <p14:creationId xmlns:p14="http://schemas.microsoft.com/office/powerpoint/2010/main" val="20089501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7747</TotalTime>
  <Words>578</Words>
  <Application>Microsoft Office PowerPoint</Application>
  <PresentationFormat>Widescreen</PresentationFormat>
  <Paragraphs>70</Paragraphs>
  <Slides>116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6</vt:i4>
      </vt:variant>
      <vt:variant>
        <vt:lpstr>Títulos de slides</vt:lpstr>
      </vt:variant>
      <vt:variant>
        <vt:i4>116</vt:i4>
      </vt:variant>
    </vt:vector>
  </HeadingPairs>
  <TitlesOfParts>
    <vt:vector size="124" baseType="lpstr">
      <vt:lpstr>Arial</vt:lpstr>
      <vt:lpstr>Calibri</vt:lpstr>
      <vt:lpstr>Tema do Office</vt:lpstr>
      <vt:lpstr>1_Tema do Office</vt:lpstr>
      <vt:lpstr>2_Tema do Office</vt:lpstr>
      <vt:lpstr>4_Tema do Office</vt:lpstr>
      <vt:lpstr>3_Tema do Office</vt:lpstr>
      <vt:lpstr>5_Tema do Office</vt:lpstr>
      <vt:lpstr>Redação Técnica Inteligente:  Utilizando IA para Documentação Eficiente.</vt:lpstr>
      <vt:lpstr>Apresentação do PowerPoint</vt:lpstr>
      <vt:lpstr>Quem Sou Eu?</vt:lpstr>
      <vt:lpstr>Arquivos do Minicurso e GITHUB</vt:lpstr>
      <vt:lpstr>Iniciar</vt:lpstr>
      <vt:lpstr>Questões éticas e discursões </vt:lpstr>
      <vt:lpstr>Apresentação do PowerPoint</vt:lpstr>
      <vt:lpstr>Apresentação do PowerPoint</vt:lpstr>
      <vt:lpstr>Apresentação do PowerPoint</vt:lpstr>
      <vt:lpstr>Apresentação do PowerPoint</vt:lpstr>
      <vt:lpstr>Nosso Objetivo é aplicação prática da IA</vt:lpstr>
      <vt:lpstr>Apresentação do PowerPoint</vt:lpstr>
      <vt:lpstr>Antes vamos conversar um pouco sobre IA</vt:lpstr>
      <vt:lpstr>O que é uma IA?  Como funciona um IA?   Como a IA pensa?  Quem programa a IA?  Ela surge do nada?  Como se cria uma IA?</vt:lpstr>
      <vt:lpstr>Inteligência Artificial</vt:lpstr>
      <vt:lpstr>Inteligência Artificial</vt:lpstr>
      <vt:lpstr>Inteligência Artificial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CITAÇÃO  DIRETA E INDIRETA  ABNT COM USO DE IA</vt:lpstr>
      <vt:lpstr>Apresentação do PowerPoint</vt:lpstr>
      <vt:lpstr>Apresentação do PowerPoint</vt:lpstr>
      <vt:lpstr>Pedido para IA fazer a citação</vt:lpstr>
      <vt:lpstr>Apresentação do PowerPoint</vt:lpstr>
      <vt:lpstr>Apresentação do PowerPoint</vt:lpstr>
      <vt:lpstr>Achando uma citação no Livro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ESCRITA COM APOIO DE IA</vt:lpstr>
      <vt:lpstr>Apresentação do PowerPoint</vt:lpstr>
      <vt:lpstr>Apresentação do PowerPoint</vt:lpstr>
      <vt:lpstr>Colocando na forma de parágrafo</vt:lpstr>
      <vt:lpstr>Apresentação do PowerPoint</vt:lpstr>
      <vt:lpstr>Apresentação do PowerPoint</vt:lpstr>
      <vt:lpstr>Use como texto inicial</vt:lpstr>
      <vt:lpstr>Apresentação do PowerPoint</vt:lpstr>
      <vt:lpstr>Agradeça sua IA</vt:lpstr>
      <vt:lpstr>ANÁLISE DE  DADOS ESTÁTISTICOS  E GERAÇÃO DE GRÁFICOS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Isso é uma Redação Técnica Inteligente</vt:lpstr>
      <vt:lpstr>Agradeça sua IA</vt:lpstr>
      <vt:lpstr>Extra Excel</vt:lpstr>
      <vt:lpstr>Apresentação do PowerPoint</vt:lpstr>
      <vt:lpstr>Apresentação do PowerPoint</vt:lpstr>
      <vt:lpstr>Apresentação do PowerPoint</vt:lpstr>
      <vt:lpstr>Apresentação do PowerPoint</vt:lpstr>
      <vt:lpstr>Sugestão de Vídeo</vt:lpstr>
      <vt:lpstr>Apresentação do PowerPoint</vt:lpstr>
      <vt:lpstr>REVISÃO E RESCRITA  DE TEXTO COM 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Texto original</vt:lpstr>
      <vt:lpstr>Apresentação do PowerPoint</vt:lpstr>
      <vt:lpstr>TRADUÇÃO DE TEXTO PARA INGLÊS</vt:lpstr>
      <vt:lpstr>Apresentação do PowerPoint</vt:lpstr>
      <vt:lpstr>Apresentação do PowerPoint</vt:lpstr>
      <vt:lpstr>Apresentação do PowerPoint</vt:lpstr>
      <vt:lpstr>Apresentação do PowerPoint</vt:lpstr>
      <vt:lpstr>Bem, o Google Tradutor é usado.</vt:lpstr>
      <vt:lpstr>Apresentação do PowerPoint</vt:lpstr>
      <vt:lpstr>Apresentação do PowerPoint</vt:lpstr>
      <vt:lpstr>Agradeça sua IA</vt:lpstr>
      <vt:lpstr>MINERAÇÃO DE DADOS COM USO DE IA E USO DE IA COMO CODE ASSIST</vt:lpstr>
      <vt:lpstr>Apresentação do PowerPoint</vt:lpstr>
      <vt:lpstr>Apresentação do PowerPoint</vt:lpstr>
      <vt:lpstr>Python na Mineração de Dados e Geração de Dashboard</vt:lpstr>
      <vt:lpstr>Análise Curva ABC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ERRO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Agradeça sua IA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Nome do Módulo</dc:title>
  <dc:creator>Wagner Flávio</dc:creator>
  <cp:lastModifiedBy>Ricardo Kratz</cp:lastModifiedBy>
  <cp:revision>89</cp:revision>
  <dcterms:created xsi:type="dcterms:W3CDTF">2021-03-25T19:25:03Z</dcterms:created>
  <dcterms:modified xsi:type="dcterms:W3CDTF">2024-11-05T19:56:12Z</dcterms:modified>
</cp:coreProperties>
</file>